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8" r:id="rId2"/>
  </p:sldMasterIdLst>
  <p:notesMasterIdLst>
    <p:notesMasterId r:id="rId27"/>
  </p:notesMasterIdLst>
  <p:handoutMasterIdLst>
    <p:handoutMasterId r:id="rId28"/>
  </p:handoutMasterIdLst>
  <p:sldIdLst>
    <p:sldId id="266" r:id="rId3"/>
    <p:sldId id="410" r:id="rId4"/>
    <p:sldId id="390" r:id="rId5"/>
    <p:sldId id="419" r:id="rId6"/>
    <p:sldId id="420" r:id="rId7"/>
    <p:sldId id="418" r:id="rId8"/>
    <p:sldId id="389" r:id="rId9"/>
    <p:sldId id="412" r:id="rId10"/>
    <p:sldId id="413" r:id="rId11"/>
    <p:sldId id="414" r:id="rId12"/>
    <p:sldId id="415" r:id="rId13"/>
    <p:sldId id="416" r:id="rId14"/>
    <p:sldId id="388" r:id="rId15"/>
    <p:sldId id="417" r:id="rId16"/>
    <p:sldId id="395" r:id="rId17"/>
    <p:sldId id="393" r:id="rId18"/>
    <p:sldId id="408" r:id="rId19"/>
    <p:sldId id="411" r:id="rId20"/>
    <p:sldId id="396" r:id="rId21"/>
    <p:sldId id="409" r:id="rId22"/>
    <p:sldId id="398" r:id="rId23"/>
    <p:sldId id="399" r:id="rId24"/>
    <p:sldId id="421" r:id="rId25"/>
    <p:sldId id="352" r:id="rId26"/>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CC3399"/>
    <a:srgbClr val="008080"/>
    <a:srgbClr val="0099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94302" autoAdjust="0"/>
  </p:normalViewPr>
  <p:slideViewPr>
    <p:cSldViewPr>
      <p:cViewPr varScale="1">
        <p:scale>
          <a:sx n="105" d="100"/>
          <a:sy n="105" d="100"/>
        </p:scale>
        <p:origin x="1716" y="10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atin typeface="Times New Roman" pitchFamily="18" charset="0"/>
              </a:defRPr>
            </a:lvl1pPr>
          </a:lstStyle>
          <a:p>
            <a:endParaRPr lang="es-ES"/>
          </a:p>
        </p:txBody>
      </p:sp>
      <p:sp>
        <p:nvSpPr>
          <p:cNvPr id="204803"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atin typeface="Times New Roman" pitchFamily="18" charset="0"/>
              </a:defRPr>
            </a:lvl1pPr>
          </a:lstStyle>
          <a:p>
            <a:endParaRPr lang="es-ES"/>
          </a:p>
        </p:txBody>
      </p:sp>
      <p:sp>
        <p:nvSpPr>
          <p:cNvPr id="204804"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atin typeface="Times New Roman" pitchFamily="18" charset="0"/>
              </a:defRPr>
            </a:lvl1pPr>
          </a:lstStyle>
          <a:p>
            <a:endParaRPr lang="es-ES"/>
          </a:p>
        </p:txBody>
      </p:sp>
      <p:sp>
        <p:nvSpPr>
          <p:cNvPr id="20480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atin typeface="Times New Roman" pitchFamily="18" charset="0"/>
              </a:defRPr>
            </a:lvl1pPr>
          </a:lstStyle>
          <a:p>
            <a:fld id="{F7D548E4-E553-4AFF-BA2B-B63945669AE6}" type="slidenum">
              <a:rPr lang="es-ES"/>
              <a:pPr/>
              <a:t>‹Nº›</a:t>
            </a:fld>
            <a:endParaRPr lang="es-ES"/>
          </a:p>
        </p:txBody>
      </p:sp>
    </p:spTree>
    <p:extLst>
      <p:ext uri="{BB962C8B-B14F-4D97-AF65-F5344CB8AC3E}">
        <p14:creationId xmlns:p14="http://schemas.microsoft.com/office/powerpoint/2010/main" val="3113546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0" hangingPunct="0">
              <a:defRPr sz="1300">
                <a:latin typeface="Times New Roman" pitchFamily="18" charset="0"/>
              </a:defRPr>
            </a:lvl1pPr>
          </a:lstStyle>
          <a:p>
            <a:endParaRPr lang="es-ES"/>
          </a:p>
        </p:txBody>
      </p:sp>
      <p:sp>
        <p:nvSpPr>
          <p:cNvPr id="6147"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0" hangingPunct="0">
              <a:defRPr sz="1300">
                <a:latin typeface="Times New Roman" pitchFamily="18" charset="0"/>
              </a:defRPr>
            </a:lvl1pPr>
          </a:lstStyle>
          <a:p>
            <a:endParaRPr lang="es-ES"/>
          </a:p>
        </p:txBody>
      </p:sp>
      <p:sp>
        <p:nvSpPr>
          <p:cNvPr id="6148"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6150"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0" hangingPunct="0">
              <a:defRPr sz="1300">
                <a:latin typeface="Times New Roman" pitchFamily="18" charset="0"/>
              </a:defRPr>
            </a:lvl1pPr>
          </a:lstStyle>
          <a:p>
            <a:endParaRPr lang="es-ES"/>
          </a:p>
        </p:txBody>
      </p:sp>
      <p:sp>
        <p:nvSpPr>
          <p:cNvPr id="6151"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0" hangingPunct="0">
              <a:defRPr sz="1300">
                <a:latin typeface="Times New Roman" pitchFamily="18" charset="0"/>
              </a:defRPr>
            </a:lvl1pPr>
          </a:lstStyle>
          <a:p>
            <a:fld id="{E3AE7065-166D-4671-AF18-3B19F9F3C732}" type="slidenum">
              <a:rPr lang="es-ES"/>
              <a:pPr/>
              <a:t>‹Nº›</a:t>
            </a:fld>
            <a:endParaRPr lang="es-ES"/>
          </a:p>
        </p:txBody>
      </p:sp>
    </p:spTree>
    <p:extLst>
      <p:ext uri="{BB962C8B-B14F-4D97-AF65-F5344CB8AC3E}">
        <p14:creationId xmlns:p14="http://schemas.microsoft.com/office/powerpoint/2010/main" val="37094551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E7EBB6-2E47-407F-AD69-7C808F02D2CD}" type="slidenum">
              <a:rPr lang="es-ES"/>
              <a:pPr/>
              <a:t>1</a:t>
            </a:fld>
            <a:endParaRPr lang="es-ES"/>
          </a:p>
        </p:txBody>
      </p:sp>
      <p:sp>
        <p:nvSpPr>
          <p:cNvPr id="49154" name="Rectangle 2"/>
          <p:cNvSpPr>
            <a:spLocks noGrp="1" noRot="1" noChangeAspect="1" noChangeArrowheads="1" noTextEdit="1"/>
          </p:cNvSpPr>
          <p:nvPr>
            <p:ph type="sldImg"/>
          </p:nvPr>
        </p:nvSpPr>
        <p:spPr>
          <a:xfrm>
            <a:off x="992188" y="768350"/>
            <a:ext cx="5114925" cy="3836988"/>
          </a:xfrm>
          <a:ln/>
        </p:spPr>
      </p:sp>
      <p:sp>
        <p:nvSpPr>
          <p:cNvPr id="4915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9916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3314" name="Group 2"/>
          <p:cNvGrpSpPr>
            <a:grpSpLocks/>
          </p:cNvGrpSpPr>
          <p:nvPr/>
        </p:nvGrpSpPr>
        <p:grpSpPr bwMode="auto">
          <a:xfrm>
            <a:off x="-3222625" y="304800"/>
            <a:ext cx="11909425" cy="4724400"/>
            <a:chOff x="-2030" y="192"/>
            <a:chExt cx="7502" cy="2976"/>
          </a:xfrm>
        </p:grpSpPr>
        <p:sp>
          <p:nvSpPr>
            <p:cNvPr id="13315" name="Line 3"/>
            <p:cNvSpPr>
              <a:spLocks noChangeShapeType="1"/>
            </p:cNvSpPr>
            <p:nvPr/>
          </p:nvSpPr>
          <p:spPr bwMode="auto">
            <a:xfrm>
              <a:off x="912" y="1584"/>
              <a:ext cx="4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a:p>
          </p:txBody>
        </p:sp>
        <p:sp>
          <p:nvSpPr>
            <p:cNvPr id="13316" name="AutoShape 4"/>
            <p:cNvSpPr>
              <a:spLocks noChangeArrowheads="1"/>
            </p:cNvSpPr>
            <p:nvPr/>
          </p:nvSpPr>
          <p:spPr bwMode="auto">
            <a:xfrm>
              <a:off x="-1584" y="864"/>
              <a:ext cx="2304" cy="2304"/>
            </a:xfrm>
            <a:custGeom>
              <a:avLst/>
              <a:gdLst>
                <a:gd name="G0" fmla="+- 12083 0 0"/>
                <a:gd name="G1" fmla="+- -3200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2083 -32000"/>
                <a:gd name="T13" fmla="*/ T12 w 64000"/>
                <a:gd name="T14" fmla="+- 0 -29632 -32000"/>
                <a:gd name="T15" fmla="*/ -29632 h 64000"/>
                <a:gd name="T16" fmla="+- 0 32000 -32000"/>
                <a:gd name="T17" fmla="*/ T16 w 64000"/>
                <a:gd name="T18" fmla="+- 0 0 -32000"/>
                <a:gd name="T19" fmla="*/ 0 h 64000"/>
                <a:gd name="T20" fmla="+- 0 12083 -32000"/>
                <a:gd name="T21" fmla="*/ T20 w 64000"/>
                <a:gd name="T22" fmla="+- 0 29631 -32000"/>
                <a:gd name="T23" fmla="*/ 29631 h 64000"/>
                <a:gd name="T24" fmla="+- 0 12083 -32000"/>
                <a:gd name="T25" fmla="*/ T24 w 64000"/>
                <a:gd name="T26" fmla="+- 0 29631 -32000"/>
                <a:gd name="T27" fmla="*/ 29631 h 64000"/>
                <a:gd name="T28" fmla="+- 0 12082 -32000"/>
                <a:gd name="T29" fmla="*/ T28 w 64000"/>
                <a:gd name="T30" fmla="+- 0 29631 -32000"/>
                <a:gd name="T31" fmla="*/ 29631 h 64000"/>
                <a:gd name="T32" fmla="+- 0 12083 -32000"/>
                <a:gd name="T33" fmla="*/ T32 w 64000"/>
                <a:gd name="T34" fmla="+- 0 29632 -32000"/>
                <a:gd name="T35" fmla="*/ 29632 h 64000"/>
                <a:gd name="T36" fmla="+- 0 12083 -32000"/>
                <a:gd name="T37" fmla="*/ T36 w 64000"/>
                <a:gd name="T38" fmla="+- 0 -29632 -32000"/>
                <a:gd name="T39" fmla="*/ -29632 h 64000"/>
                <a:gd name="T40" fmla="+- 0 12082 -32000"/>
                <a:gd name="T41" fmla="*/ T40 w 64000"/>
                <a:gd name="T42" fmla="+- 0 -29632 -32000"/>
                <a:gd name="T43" fmla="*/ -29632 h 64000"/>
                <a:gd name="T44" fmla="+- 0 12083 -32000"/>
                <a:gd name="T45" fmla="*/ T44 w 64000"/>
                <a:gd name="T46" fmla="+- 0 -29632 -32000"/>
                <a:gd name="T47" fmla="*/ -29632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sz="2400">
                <a:latin typeface="Times New Roman" pitchFamily="18" charset="0"/>
              </a:endParaRPr>
            </a:p>
          </p:txBody>
        </p:sp>
        <p:sp>
          <p:nvSpPr>
            <p:cNvPr id="13317" name="AutoShape 5"/>
            <p:cNvSpPr>
              <a:spLocks noChangeArrowheads="1"/>
            </p:cNvSpPr>
            <p:nvPr/>
          </p:nvSpPr>
          <p:spPr bwMode="auto">
            <a:xfrm>
              <a:off x="-2030" y="192"/>
              <a:ext cx="2544" cy="2544"/>
            </a:xfrm>
            <a:custGeom>
              <a:avLst/>
              <a:gdLst>
                <a:gd name="G0" fmla="+- 18994 0 0"/>
                <a:gd name="G1" fmla="+- -30013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994 -32000"/>
                <a:gd name="T13" fmla="*/ T12 w 64000"/>
                <a:gd name="T14" fmla="+- 0 -25754 -32000"/>
                <a:gd name="T15" fmla="*/ -25754 h 64000"/>
                <a:gd name="T16" fmla="+- 0 32000 -32000"/>
                <a:gd name="T17" fmla="*/ T16 w 64000"/>
                <a:gd name="T18" fmla="+- 0 0 -32000"/>
                <a:gd name="T19" fmla="*/ 0 h 64000"/>
                <a:gd name="T20" fmla="+- 0 18994 -32000"/>
                <a:gd name="T21" fmla="*/ T20 w 64000"/>
                <a:gd name="T22" fmla="+- 0 25753 -32000"/>
                <a:gd name="T23" fmla="*/ 25753 h 64000"/>
                <a:gd name="T24" fmla="+- 0 18994 -32000"/>
                <a:gd name="T25" fmla="*/ T24 w 64000"/>
                <a:gd name="T26" fmla="+- 0 25753 -32000"/>
                <a:gd name="T27" fmla="*/ 25753 h 64000"/>
                <a:gd name="T28" fmla="+- 0 18993 -32000"/>
                <a:gd name="T29" fmla="*/ T28 w 64000"/>
                <a:gd name="T30" fmla="+- 0 25753 -32000"/>
                <a:gd name="T31" fmla="*/ 25753 h 64000"/>
                <a:gd name="T32" fmla="+- 0 18994 -32000"/>
                <a:gd name="T33" fmla="*/ T32 w 64000"/>
                <a:gd name="T34" fmla="+- 0 25754 -32000"/>
                <a:gd name="T35" fmla="*/ 25754 h 64000"/>
                <a:gd name="T36" fmla="+- 0 18994 -32000"/>
                <a:gd name="T37" fmla="*/ T36 w 64000"/>
                <a:gd name="T38" fmla="+- 0 -25754 -32000"/>
                <a:gd name="T39" fmla="*/ -25754 h 64000"/>
                <a:gd name="T40" fmla="+- 0 18993 -32000"/>
                <a:gd name="T41" fmla="*/ T40 w 64000"/>
                <a:gd name="T42" fmla="+- 0 -25754 -32000"/>
                <a:gd name="T43" fmla="*/ -25754 h 64000"/>
                <a:gd name="T44" fmla="+- 0 18994 -32000"/>
                <a:gd name="T45" fmla="*/ T44 w 64000"/>
                <a:gd name="T46" fmla="+- 0 -25754 -32000"/>
                <a:gd name="T47" fmla="*/ -25754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latin typeface="Arial" charset="0"/>
              </a:endParaRPr>
            </a:p>
          </p:txBody>
        </p:sp>
      </p:grpSp>
      <p:sp>
        <p:nvSpPr>
          <p:cNvPr id="13318" name="Rectangle 6"/>
          <p:cNvSpPr>
            <a:spLocks noGrp="1" noChangeArrowheads="1"/>
          </p:cNvSpPr>
          <p:nvPr>
            <p:ph type="ctrTitle"/>
          </p:nvPr>
        </p:nvSpPr>
        <p:spPr>
          <a:xfrm>
            <a:off x="1443038" y="985838"/>
            <a:ext cx="7239000" cy="1444625"/>
          </a:xfrm>
        </p:spPr>
        <p:txBody>
          <a:bodyPr/>
          <a:lstStyle>
            <a:lvl1pPr>
              <a:defRPr sz="4000"/>
            </a:lvl1pPr>
          </a:lstStyle>
          <a:p>
            <a:pPr lvl="0"/>
            <a:r>
              <a:rPr lang="es-ES" noProof="0" smtClean="0"/>
              <a:t>Haga clic para cambiar el estilo de título	</a:t>
            </a:r>
          </a:p>
        </p:txBody>
      </p:sp>
      <p:sp>
        <p:nvSpPr>
          <p:cNvPr id="13319" name="Rectangle 7"/>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es-ES" noProof="0" smtClean="0"/>
              <a:t>Haga clic para modificar el estilo de subtítulo del patrón</a:t>
            </a:r>
          </a:p>
        </p:txBody>
      </p:sp>
      <p:sp>
        <p:nvSpPr>
          <p:cNvPr id="13320" name="Rectangle 8"/>
          <p:cNvSpPr>
            <a:spLocks noGrp="1" noChangeArrowheads="1"/>
          </p:cNvSpPr>
          <p:nvPr>
            <p:ph type="dt" sz="half" idx="2"/>
          </p:nvPr>
        </p:nvSpPr>
        <p:spPr/>
        <p:txBody>
          <a:bodyPr/>
          <a:lstStyle>
            <a:lvl1pPr>
              <a:defRPr/>
            </a:lvl1pPr>
          </a:lstStyle>
          <a:p>
            <a:endParaRPr lang="es-ES"/>
          </a:p>
        </p:txBody>
      </p:sp>
      <p:sp>
        <p:nvSpPr>
          <p:cNvPr id="13321" name="Rectangle 9"/>
          <p:cNvSpPr>
            <a:spLocks noGrp="1" noChangeArrowheads="1"/>
          </p:cNvSpPr>
          <p:nvPr>
            <p:ph type="ftr" sz="quarter" idx="3"/>
          </p:nvPr>
        </p:nvSpPr>
        <p:spPr/>
        <p:txBody>
          <a:bodyPr/>
          <a:lstStyle>
            <a:lvl1pPr>
              <a:defRPr/>
            </a:lvl1pPr>
          </a:lstStyle>
          <a:p>
            <a:endParaRPr lang="es-ES"/>
          </a:p>
        </p:txBody>
      </p:sp>
      <p:sp>
        <p:nvSpPr>
          <p:cNvPr id="13322" name="Rectangle 10"/>
          <p:cNvSpPr>
            <a:spLocks noGrp="1" noChangeArrowheads="1"/>
          </p:cNvSpPr>
          <p:nvPr>
            <p:ph type="sldNum" sz="quarter" idx="4"/>
          </p:nvPr>
        </p:nvSpPr>
        <p:spPr/>
        <p:txBody>
          <a:bodyPr/>
          <a:lstStyle>
            <a:lvl1pPr>
              <a:defRPr/>
            </a:lvl1pPr>
          </a:lstStyle>
          <a:p>
            <a:fld id="{01DB68C3-F10B-4E37-BCD1-C5423DBD9F8A}" type="slidenum">
              <a:rPr lang="es-ES"/>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51030C0A-0E80-4E3C-A83E-86470BDBCDD9}" type="slidenum">
              <a:rPr lang="es-ES"/>
              <a:pPr/>
              <a:t>‹Nº›</a:t>
            </a:fld>
            <a:endParaRPr lang="es-ES"/>
          </a:p>
        </p:txBody>
      </p:sp>
    </p:spTree>
    <p:extLst>
      <p:ext uri="{BB962C8B-B14F-4D97-AF65-F5344CB8AC3E}">
        <p14:creationId xmlns:p14="http://schemas.microsoft.com/office/powerpoint/2010/main" val="1925569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56413" y="301625"/>
            <a:ext cx="1827212" cy="5640388"/>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1370013" y="301625"/>
            <a:ext cx="5334000" cy="564038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E3875381-88A7-46B4-A68F-EF98317FFF2A}" type="slidenum">
              <a:rPr lang="es-ES"/>
              <a:pPr/>
              <a:t>‹Nº›</a:t>
            </a:fld>
            <a:endParaRPr lang="es-ES"/>
          </a:p>
        </p:txBody>
      </p:sp>
    </p:spTree>
    <p:extLst>
      <p:ext uri="{BB962C8B-B14F-4D97-AF65-F5344CB8AC3E}">
        <p14:creationId xmlns:p14="http://schemas.microsoft.com/office/powerpoint/2010/main" val="2291288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1370013" y="301625"/>
            <a:ext cx="7313612" cy="1143000"/>
          </a:xfrm>
        </p:spPr>
        <p:txBody>
          <a:bodyPr/>
          <a:lstStyle/>
          <a:p>
            <a:r>
              <a:rPr lang="es-ES" smtClean="0"/>
              <a:t>Haga clic para modificar el estilo de título del patrón</a:t>
            </a:r>
            <a:endParaRPr lang="es-CO"/>
          </a:p>
        </p:txBody>
      </p:sp>
      <p:sp>
        <p:nvSpPr>
          <p:cNvPr id="3" name="2 Marcador de contenido"/>
          <p:cNvSpPr>
            <a:spLocks noGrp="1"/>
          </p:cNvSpPr>
          <p:nvPr>
            <p:ph sz="quarter" idx="1"/>
          </p:nvPr>
        </p:nvSpPr>
        <p:spPr>
          <a:xfrm>
            <a:off x="1370013" y="1827213"/>
            <a:ext cx="3579812"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quarter" idx="2"/>
          </p:nvPr>
        </p:nvSpPr>
        <p:spPr>
          <a:xfrm>
            <a:off x="5102225" y="1827213"/>
            <a:ext cx="3581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contenido"/>
          <p:cNvSpPr>
            <a:spLocks noGrp="1"/>
          </p:cNvSpPr>
          <p:nvPr>
            <p:ph sz="quarter" idx="3"/>
          </p:nvPr>
        </p:nvSpPr>
        <p:spPr>
          <a:xfrm>
            <a:off x="1370013" y="3960813"/>
            <a:ext cx="3579812"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contenido"/>
          <p:cNvSpPr>
            <a:spLocks noGrp="1"/>
          </p:cNvSpPr>
          <p:nvPr>
            <p:ph sz="quarter" idx="4"/>
          </p:nvPr>
        </p:nvSpPr>
        <p:spPr>
          <a:xfrm>
            <a:off x="5102225" y="3960813"/>
            <a:ext cx="3581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8" name="7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9" name="8 Marcador de número de diapositiva"/>
          <p:cNvSpPr>
            <a:spLocks noGrp="1"/>
          </p:cNvSpPr>
          <p:nvPr>
            <p:ph type="sldNum" sz="quarter" idx="12"/>
          </p:nvPr>
        </p:nvSpPr>
        <p:spPr>
          <a:xfrm>
            <a:off x="6553200" y="6248400"/>
            <a:ext cx="2133600" cy="457200"/>
          </a:xfrm>
        </p:spPr>
        <p:txBody>
          <a:bodyPr/>
          <a:lstStyle>
            <a:lvl1pPr>
              <a:defRPr/>
            </a:lvl1pPr>
          </a:lstStyle>
          <a:p>
            <a:fld id="{021A269C-1622-41BC-9EE2-9A3310AD227A}" type="slidenum">
              <a:rPr lang="es-ES"/>
              <a:pPr/>
              <a:t>‹Nº›</a:t>
            </a:fld>
            <a:endParaRPr lang="es-ES"/>
          </a:p>
        </p:txBody>
      </p:sp>
    </p:spTree>
    <p:extLst>
      <p:ext uri="{BB962C8B-B14F-4D97-AF65-F5344CB8AC3E}">
        <p14:creationId xmlns:p14="http://schemas.microsoft.com/office/powerpoint/2010/main" val="3605914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1370013" y="301625"/>
            <a:ext cx="7313612" cy="56403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3" name="2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4" name="3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5" name="4 Marcador de número de diapositiva"/>
          <p:cNvSpPr>
            <a:spLocks noGrp="1"/>
          </p:cNvSpPr>
          <p:nvPr>
            <p:ph type="sldNum" sz="quarter" idx="12"/>
          </p:nvPr>
        </p:nvSpPr>
        <p:spPr>
          <a:xfrm>
            <a:off x="6553200" y="6248400"/>
            <a:ext cx="2133600" cy="457200"/>
          </a:xfrm>
        </p:spPr>
        <p:txBody>
          <a:bodyPr/>
          <a:lstStyle>
            <a:lvl1pPr>
              <a:defRPr/>
            </a:lvl1pPr>
          </a:lstStyle>
          <a:p>
            <a:fld id="{6D2BF664-E624-4C97-8542-1A5FF39698E8}" type="slidenum">
              <a:rPr lang="es-ES"/>
              <a:pPr/>
              <a:t>‹Nº›</a:t>
            </a:fld>
            <a:endParaRPr lang="es-ES"/>
          </a:p>
        </p:txBody>
      </p:sp>
    </p:spTree>
    <p:extLst>
      <p:ext uri="{BB962C8B-B14F-4D97-AF65-F5344CB8AC3E}">
        <p14:creationId xmlns:p14="http://schemas.microsoft.com/office/powerpoint/2010/main" val="3207733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0013" y="301625"/>
            <a:ext cx="7313612" cy="1143000"/>
          </a:xfrm>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1370013" y="1827213"/>
            <a:ext cx="3579812"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quarter" idx="2"/>
          </p:nvPr>
        </p:nvSpPr>
        <p:spPr>
          <a:xfrm>
            <a:off x="5102225" y="1827213"/>
            <a:ext cx="3581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contenido"/>
          <p:cNvSpPr>
            <a:spLocks noGrp="1"/>
          </p:cNvSpPr>
          <p:nvPr>
            <p:ph sz="quarter" idx="3"/>
          </p:nvPr>
        </p:nvSpPr>
        <p:spPr>
          <a:xfrm>
            <a:off x="5102225" y="3960813"/>
            <a:ext cx="35814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fecha"/>
          <p:cNvSpPr>
            <a:spLocks noGrp="1"/>
          </p:cNvSpPr>
          <p:nvPr>
            <p:ph type="dt" sz="half" idx="10"/>
          </p:nvPr>
        </p:nvSpPr>
        <p:spPr>
          <a:xfrm>
            <a:off x="457200" y="6248400"/>
            <a:ext cx="2133600" cy="457200"/>
          </a:xfrm>
        </p:spPr>
        <p:txBody>
          <a:bodyPr/>
          <a:lstStyle>
            <a:lvl1pPr>
              <a:defRPr/>
            </a:lvl1pPr>
          </a:lstStyle>
          <a:p>
            <a:endParaRPr lang="es-ES"/>
          </a:p>
        </p:txBody>
      </p:sp>
      <p:sp>
        <p:nvSpPr>
          <p:cNvPr id="7" name="6 Marcador de pie de página"/>
          <p:cNvSpPr>
            <a:spLocks noGrp="1"/>
          </p:cNvSpPr>
          <p:nvPr>
            <p:ph type="ftr" sz="quarter" idx="11"/>
          </p:nvPr>
        </p:nvSpPr>
        <p:spPr>
          <a:xfrm>
            <a:off x="3124200" y="6248400"/>
            <a:ext cx="2895600" cy="457200"/>
          </a:xfrm>
        </p:spPr>
        <p:txBody>
          <a:bodyPr/>
          <a:lstStyle>
            <a:lvl1pPr>
              <a:defRPr/>
            </a:lvl1pPr>
          </a:lstStyle>
          <a:p>
            <a:endParaRPr lang="es-ES"/>
          </a:p>
        </p:txBody>
      </p:sp>
      <p:sp>
        <p:nvSpPr>
          <p:cNvPr id="8" name="7 Marcador de número de diapositiva"/>
          <p:cNvSpPr>
            <a:spLocks noGrp="1"/>
          </p:cNvSpPr>
          <p:nvPr>
            <p:ph type="sldNum" sz="quarter" idx="12"/>
          </p:nvPr>
        </p:nvSpPr>
        <p:spPr>
          <a:xfrm>
            <a:off x="6553200" y="6248400"/>
            <a:ext cx="2133600" cy="457200"/>
          </a:xfrm>
        </p:spPr>
        <p:txBody>
          <a:bodyPr/>
          <a:lstStyle>
            <a:lvl1pPr>
              <a:defRPr/>
            </a:lvl1pPr>
          </a:lstStyle>
          <a:p>
            <a:fld id="{4F156161-C396-4CDF-91CC-F9F8F1795E3E}" type="slidenum">
              <a:rPr lang="es-ES"/>
              <a:pPr/>
              <a:t>‹Nº›</a:t>
            </a:fld>
            <a:endParaRPr lang="es-ES"/>
          </a:p>
        </p:txBody>
      </p:sp>
    </p:spTree>
    <p:extLst>
      <p:ext uri="{BB962C8B-B14F-4D97-AF65-F5344CB8AC3E}">
        <p14:creationId xmlns:p14="http://schemas.microsoft.com/office/powerpoint/2010/main" val="591349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apositiva de título">
  <p:cSld name="1_Diapositiva de título">
    <p:bg>
      <p:bgPr>
        <a:blipFill>
          <a:blip r:embed="rId2">
            <a:alphaModFix/>
          </a:blip>
          <a:stretch>
            <a:fillRect/>
          </a:stretch>
        </a:blipFill>
        <a:effectLst/>
      </p:bgPr>
    </p:bg>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2009220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bg>
      <p:bgPr>
        <a:blipFill>
          <a:blip r:embed="rId2">
            <a:alphaModFix/>
          </a:blip>
          <a:stretch>
            <a:fillRect/>
          </a:stretch>
        </a:blipFill>
        <a:effectLst/>
      </p:bgPr>
    </p:bg>
    <p:spTree>
      <p:nvGrpSpPr>
        <p:cNvPr id="1" name="Shape 7"/>
        <p:cNvGrpSpPr/>
        <p:nvPr/>
      </p:nvGrpSpPr>
      <p:grpSpPr>
        <a:xfrm>
          <a:off x="0" y="0"/>
          <a:ext cx="0" cy="0"/>
          <a:chOff x="0" y="0"/>
          <a:chExt cx="0" cy="0"/>
        </a:xfrm>
      </p:grpSpPr>
    </p:spTree>
    <p:extLst>
      <p:ext uri="{BB962C8B-B14F-4D97-AF65-F5344CB8AC3E}">
        <p14:creationId xmlns:p14="http://schemas.microsoft.com/office/powerpoint/2010/main" val="203907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533400" y="106363"/>
            <a:ext cx="8001000" cy="1311275"/>
          </a:xfrm>
        </p:spPr>
        <p:txBody>
          <a:bodyPr/>
          <a:lstStyle/>
          <a:p>
            <a:r>
              <a:rPr lang="es-ES" smtClean="0"/>
              <a:t>Haga clic para modificar el estilo de título del patrón</a:t>
            </a:r>
            <a:endParaRPr lang="es-CO"/>
          </a:p>
        </p:txBody>
      </p:sp>
      <p:sp>
        <p:nvSpPr>
          <p:cNvPr id="3" name="Marcador de texto 2"/>
          <p:cNvSpPr>
            <a:spLocks noGrp="1"/>
          </p:cNvSpPr>
          <p:nvPr>
            <p:ph type="body" sz="half" idx="1"/>
          </p:nvPr>
        </p:nvSpPr>
        <p:spPr>
          <a:xfrm>
            <a:off x="533400" y="1524000"/>
            <a:ext cx="3924300" cy="45720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4610100" y="1524000"/>
            <a:ext cx="3924300" cy="45720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a:xfrm>
            <a:off x="2209800" y="6248400"/>
            <a:ext cx="1600200" cy="457200"/>
          </a:xfrm>
        </p:spPr>
        <p:txBody>
          <a:bodyPr/>
          <a:lstStyle>
            <a:lvl1pPr>
              <a:defRPr/>
            </a:lvl1pPr>
          </a:lstStyle>
          <a:p>
            <a:endParaRPr lang="en-US" altLang="es-CO"/>
          </a:p>
        </p:txBody>
      </p:sp>
      <p:sp>
        <p:nvSpPr>
          <p:cNvPr id="6" name="Marcador de pie de página 5"/>
          <p:cNvSpPr>
            <a:spLocks noGrp="1"/>
          </p:cNvSpPr>
          <p:nvPr>
            <p:ph type="ftr" sz="quarter" idx="11"/>
          </p:nvPr>
        </p:nvSpPr>
        <p:spPr>
          <a:xfrm>
            <a:off x="3962400" y="6248400"/>
            <a:ext cx="2514600" cy="457200"/>
          </a:xfrm>
        </p:spPr>
        <p:txBody>
          <a:bodyPr/>
          <a:lstStyle>
            <a:lvl1pPr>
              <a:defRPr/>
            </a:lvl1pPr>
          </a:lstStyle>
          <a:p>
            <a:endParaRPr lang="en-US" altLang="es-CO"/>
          </a:p>
        </p:txBody>
      </p:sp>
      <p:sp>
        <p:nvSpPr>
          <p:cNvPr id="7" name="Marcador de número de diapositiva 6"/>
          <p:cNvSpPr>
            <a:spLocks noGrp="1"/>
          </p:cNvSpPr>
          <p:nvPr>
            <p:ph type="sldNum" sz="quarter" idx="12"/>
          </p:nvPr>
        </p:nvSpPr>
        <p:spPr>
          <a:xfrm>
            <a:off x="6629400" y="6248400"/>
            <a:ext cx="1905000" cy="457200"/>
          </a:xfrm>
        </p:spPr>
        <p:txBody>
          <a:bodyPr/>
          <a:lstStyle>
            <a:lvl1pPr>
              <a:defRPr/>
            </a:lvl1pPr>
          </a:lstStyle>
          <a:p>
            <a:fld id="{BF6F9E56-3382-4009-8C90-96BE553F6828}" type="slidenum">
              <a:rPr lang="en-US" altLang="es-CO"/>
              <a:pPr/>
              <a:t>‹Nº›</a:t>
            </a:fld>
            <a:endParaRPr lang="en-US" altLang="es-CO"/>
          </a:p>
        </p:txBody>
      </p:sp>
    </p:spTree>
    <p:extLst>
      <p:ext uri="{BB962C8B-B14F-4D97-AF65-F5344CB8AC3E}">
        <p14:creationId xmlns:p14="http://schemas.microsoft.com/office/powerpoint/2010/main" val="4156050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5800" y="609600"/>
            <a:ext cx="7772400" cy="1143000"/>
          </a:xfrm>
        </p:spPr>
        <p:txBody>
          <a:bodyPr/>
          <a:lstStyle/>
          <a:p>
            <a:r>
              <a:rPr lang="es-ES" smtClean="0"/>
              <a:t>Haga clic para modificar el estilo de título del patrón</a:t>
            </a:r>
            <a:endParaRPr lang="es-CO"/>
          </a:p>
        </p:txBody>
      </p:sp>
      <p:sp>
        <p:nvSpPr>
          <p:cNvPr id="3" name="Marcador de texto 2"/>
          <p:cNvSpPr>
            <a:spLocks noGrp="1"/>
          </p:cNvSpPr>
          <p:nvPr>
            <p:ph type="body"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quarter" idx="2"/>
          </p:nvPr>
        </p:nvSpPr>
        <p:spPr>
          <a:xfrm>
            <a:off x="46482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contenido 4"/>
          <p:cNvSpPr>
            <a:spLocks noGrp="1"/>
          </p:cNvSpPr>
          <p:nvPr>
            <p:ph sz="quarter" idx="3"/>
          </p:nvPr>
        </p:nvSpPr>
        <p:spPr>
          <a:xfrm>
            <a:off x="46482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fecha 5"/>
          <p:cNvSpPr>
            <a:spLocks noGrp="1"/>
          </p:cNvSpPr>
          <p:nvPr>
            <p:ph type="dt" sz="half" idx="10"/>
          </p:nvPr>
        </p:nvSpPr>
        <p:spPr>
          <a:xfrm>
            <a:off x="685800" y="6248400"/>
            <a:ext cx="1905000" cy="457200"/>
          </a:xfrm>
        </p:spPr>
        <p:txBody>
          <a:bodyPr/>
          <a:lstStyle>
            <a:lvl1pPr>
              <a:defRPr/>
            </a:lvl1pPr>
          </a:lstStyle>
          <a:p>
            <a:pPr>
              <a:defRPr/>
            </a:pPr>
            <a:endParaRPr lang="es-ES"/>
          </a:p>
        </p:txBody>
      </p:sp>
      <p:sp>
        <p:nvSpPr>
          <p:cNvPr id="7" name="Marcador de pie de página 6"/>
          <p:cNvSpPr>
            <a:spLocks noGrp="1"/>
          </p:cNvSpPr>
          <p:nvPr>
            <p:ph type="ftr" sz="quarter" idx="11"/>
          </p:nvPr>
        </p:nvSpPr>
        <p:spPr>
          <a:xfrm>
            <a:off x="3124200" y="6248400"/>
            <a:ext cx="2895600" cy="457200"/>
          </a:xfrm>
        </p:spPr>
        <p:txBody>
          <a:bodyPr/>
          <a:lstStyle>
            <a:lvl1pPr>
              <a:defRPr/>
            </a:lvl1pPr>
          </a:lstStyle>
          <a:p>
            <a:pPr>
              <a:defRPr/>
            </a:pPr>
            <a:endParaRPr lang="es-ES"/>
          </a:p>
        </p:txBody>
      </p:sp>
      <p:sp>
        <p:nvSpPr>
          <p:cNvPr id="8" name="Marcador de número de diapositiva 7"/>
          <p:cNvSpPr>
            <a:spLocks noGrp="1"/>
          </p:cNvSpPr>
          <p:nvPr>
            <p:ph type="sldNum" sz="quarter" idx="12"/>
          </p:nvPr>
        </p:nvSpPr>
        <p:spPr>
          <a:xfrm>
            <a:off x="6553200" y="6248400"/>
            <a:ext cx="1905000" cy="457200"/>
          </a:xfrm>
        </p:spPr>
        <p:txBody>
          <a:bodyPr/>
          <a:lstStyle>
            <a:lvl1pPr>
              <a:defRPr/>
            </a:lvl1pPr>
          </a:lstStyle>
          <a:p>
            <a:pPr>
              <a:defRPr/>
            </a:pPr>
            <a:fld id="{9734902E-F3F6-481F-8A17-970B987BCBD0}" type="slidenum">
              <a:rPr lang="es-ES" altLang="es-CO"/>
              <a:pPr>
                <a:defRPr/>
              </a:pPr>
              <a:t>‹Nº›</a:t>
            </a:fld>
            <a:endParaRPr lang="es-ES" altLang="es-CO"/>
          </a:p>
        </p:txBody>
      </p:sp>
    </p:spTree>
    <p:extLst>
      <p:ext uri="{BB962C8B-B14F-4D97-AF65-F5344CB8AC3E}">
        <p14:creationId xmlns:p14="http://schemas.microsoft.com/office/powerpoint/2010/main" val="5655721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84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825E832F-DDEE-4058-B4C0-DF233FBF2815}" type="slidenum">
              <a:rPr lang="es-ES"/>
              <a:pPr/>
              <a:t>‹Nº›</a:t>
            </a:fld>
            <a:endParaRPr lang="es-ES"/>
          </a:p>
        </p:txBody>
      </p:sp>
    </p:spTree>
    <p:extLst>
      <p:ext uri="{BB962C8B-B14F-4D97-AF65-F5344CB8AC3E}">
        <p14:creationId xmlns:p14="http://schemas.microsoft.com/office/powerpoint/2010/main" val="4090604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412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161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615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endParaRPr lang="es-ES"/>
          </a:p>
        </p:txBody>
      </p:sp>
      <p:sp>
        <p:nvSpPr>
          <p:cNvPr id="5" name="4 Marcador de pie de página"/>
          <p:cNvSpPr>
            <a:spLocks noGrp="1"/>
          </p:cNvSpPr>
          <p:nvPr>
            <p:ph type="ftr" sz="quarter" idx="11"/>
          </p:nvPr>
        </p:nvSpPr>
        <p:spPr/>
        <p:txBody>
          <a:bodyPr/>
          <a:lstStyle>
            <a:lvl1pPr>
              <a:defRPr/>
            </a:lvl1pPr>
          </a:lstStyle>
          <a:p>
            <a:endParaRPr lang="es-ES"/>
          </a:p>
        </p:txBody>
      </p:sp>
      <p:sp>
        <p:nvSpPr>
          <p:cNvPr id="6" name="5 Marcador de número de diapositiva"/>
          <p:cNvSpPr>
            <a:spLocks noGrp="1"/>
          </p:cNvSpPr>
          <p:nvPr>
            <p:ph type="sldNum" sz="quarter" idx="12"/>
          </p:nvPr>
        </p:nvSpPr>
        <p:spPr/>
        <p:txBody>
          <a:bodyPr/>
          <a:lstStyle>
            <a:lvl1pPr>
              <a:defRPr/>
            </a:lvl1pPr>
          </a:lstStyle>
          <a:p>
            <a:fld id="{6F1DDFA8-3BBD-47C4-B00C-B6FE52C9B33D}" type="slidenum">
              <a:rPr lang="es-ES"/>
              <a:pPr/>
              <a:t>‹Nº›</a:t>
            </a:fld>
            <a:endParaRPr lang="es-ES"/>
          </a:p>
        </p:txBody>
      </p:sp>
    </p:spTree>
    <p:extLst>
      <p:ext uri="{BB962C8B-B14F-4D97-AF65-F5344CB8AC3E}">
        <p14:creationId xmlns:p14="http://schemas.microsoft.com/office/powerpoint/2010/main" val="388528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9CE140C1-7608-4E0D-B5DA-8F6DDC7990FE}" type="slidenum">
              <a:rPr lang="es-ES"/>
              <a:pPr/>
              <a:t>‹Nº›</a:t>
            </a:fld>
            <a:endParaRPr lang="es-ES"/>
          </a:p>
        </p:txBody>
      </p:sp>
    </p:spTree>
    <p:extLst>
      <p:ext uri="{BB962C8B-B14F-4D97-AF65-F5344CB8AC3E}">
        <p14:creationId xmlns:p14="http://schemas.microsoft.com/office/powerpoint/2010/main" val="337536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lvl1pPr>
              <a:defRPr/>
            </a:lvl1pPr>
          </a:lstStyle>
          <a:p>
            <a:endParaRPr lang="es-ES"/>
          </a:p>
        </p:txBody>
      </p:sp>
      <p:sp>
        <p:nvSpPr>
          <p:cNvPr id="8" name="7 Marcador de pie de página"/>
          <p:cNvSpPr>
            <a:spLocks noGrp="1"/>
          </p:cNvSpPr>
          <p:nvPr>
            <p:ph type="ftr" sz="quarter" idx="11"/>
          </p:nvPr>
        </p:nvSpPr>
        <p:spPr/>
        <p:txBody>
          <a:bodyPr/>
          <a:lstStyle>
            <a:lvl1pPr>
              <a:defRPr/>
            </a:lvl1pPr>
          </a:lstStyle>
          <a:p>
            <a:endParaRPr lang="es-ES"/>
          </a:p>
        </p:txBody>
      </p:sp>
      <p:sp>
        <p:nvSpPr>
          <p:cNvPr id="9" name="8 Marcador de número de diapositiva"/>
          <p:cNvSpPr>
            <a:spLocks noGrp="1"/>
          </p:cNvSpPr>
          <p:nvPr>
            <p:ph type="sldNum" sz="quarter" idx="12"/>
          </p:nvPr>
        </p:nvSpPr>
        <p:spPr/>
        <p:txBody>
          <a:bodyPr/>
          <a:lstStyle>
            <a:lvl1pPr>
              <a:defRPr/>
            </a:lvl1pPr>
          </a:lstStyle>
          <a:p>
            <a:fld id="{17C6673A-31BF-4455-B4B6-1EEE8CC42E57}" type="slidenum">
              <a:rPr lang="es-ES"/>
              <a:pPr/>
              <a:t>‹Nº›</a:t>
            </a:fld>
            <a:endParaRPr lang="es-ES"/>
          </a:p>
        </p:txBody>
      </p:sp>
    </p:spTree>
    <p:extLst>
      <p:ext uri="{BB962C8B-B14F-4D97-AF65-F5344CB8AC3E}">
        <p14:creationId xmlns:p14="http://schemas.microsoft.com/office/powerpoint/2010/main" val="407178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lvl1pPr>
              <a:defRPr/>
            </a:lvl1pPr>
          </a:lstStyle>
          <a:p>
            <a:endParaRPr lang="es-ES"/>
          </a:p>
        </p:txBody>
      </p:sp>
      <p:sp>
        <p:nvSpPr>
          <p:cNvPr id="4" name="3 Marcador de pie de página"/>
          <p:cNvSpPr>
            <a:spLocks noGrp="1"/>
          </p:cNvSpPr>
          <p:nvPr>
            <p:ph type="ftr" sz="quarter" idx="11"/>
          </p:nvPr>
        </p:nvSpPr>
        <p:spPr/>
        <p:txBody>
          <a:bodyPr/>
          <a:lstStyle>
            <a:lvl1pPr>
              <a:defRPr/>
            </a:lvl1pPr>
          </a:lstStyle>
          <a:p>
            <a:endParaRPr lang="es-ES"/>
          </a:p>
        </p:txBody>
      </p:sp>
      <p:sp>
        <p:nvSpPr>
          <p:cNvPr id="5" name="4 Marcador de número de diapositiva"/>
          <p:cNvSpPr>
            <a:spLocks noGrp="1"/>
          </p:cNvSpPr>
          <p:nvPr>
            <p:ph type="sldNum" sz="quarter" idx="12"/>
          </p:nvPr>
        </p:nvSpPr>
        <p:spPr/>
        <p:txBody>
          <a:bodyPr/>
          <a:lstStyle>
            <a:lvl1pPr>
              <a:defRPr/>
            </a:lvl1pPr>
          </a:lstStyle>
          <a:p>
            <a:fld id="{8878F940-503D-4B91-A6AE-256E4FEA2C50}" type="slidenum">
              <a:rPr lang="es-ES"/>
              <a:pPr/>
              <a:t>‹Nº›</a:t>
            </a:fld>
            <a:endParaRPr lang="es-ES"/>
          </a:p>
        </p:txBody>
      </p:sp>
    </p:spTree>
    <p:extLst>
      <p:ext uri="{BB962C8B-B14F-4D97-AF65-F5344CB8AC3E}">
        <p14:creationId xmlns:p14="http://schemas.microsoft.com/office/powerpoint/2010/main" val="1255481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endParaRPr lang="es-ES"/>
          </a:p>
        </p:txBody>
      </p:sp>
      <p:sp>
        <p:nvSpPr>
          <p:cNvPr id="3" name="2 Marcador de pie de página"/>
          <p:cNvSpPr>
            <a:spLocks noGrp="1"/>
          </p:cNvSpPr>
          <p:nvPr>
            <p:ph type="ftr" sz="quarter" idx="11"/>
          </p:nvPr>
        </p:nvSpPr>
        <p:spPr/>
        <p:txBody>
          <a:bodyPr/>
          <a:lstStyle>
            <a:lvl1pPr>
              <a:defRPr/>
            </a:lvl1pPr>
          </a:lstStyle>
          <a:p>
            <a:endParaRPr lang="es-ES"/>
          </a:p>
        </p:txBody>
      </p:sp>
      <p:sp>
        <p:nvSpPr>
          <p:cNvPr id="4" name="3 Marcador de número de diapositiva"/>
          <p:cNvSpPr>
            <a:spLocks noGrp="1"/>
          </p:cNvSpPr>
          <p:nvPr>
            <p:ph type="sldNum" sz="quarter" idx="12"/>
          </p:nvPr>
        </p:nvSpPr>
        <p:spPr/>
        <p:txBody>
          <a:bodyPr/>
          <a:lstStyle>
            <a:lvl1pPr>
              <a:defRPr/>
            </a:lvl1pPr>
          </a:lstStyle>
          <a:p>
            <a:fld id="{1B32B6A1-B1D5-445D-929E-2F2E22E2FD38}" type="slidenum">
              <a:rPr lang="es-ES"/>
              <a:pPr/>
              <a:t>‹Nº›</a:t>
            </a:fld>
            <a:endParaRPr lang="es-ES"/>
          </a:p>
        </p:txBody>
      </p:sp>
    </p:spTree>
    <p:extLst>
      <p:ext uri="{BB962C8B-B14F-4D97-AF65-F5344CB8AC3E}">
        <p14:creationId xmlns:p14="http://schemas.microsoft.com/office/powerpoint/2010/main" val="44192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C22A416D-EC47-4DC4-8927-17E4B294D683}" type="slidenum">
              <a:rPr lang="es-ES"/>
              <a:pPr/>
              <a:t>‹Nº›</a:t>
            </a:fld>
            <a:endParaRPr lang="es-ES"/>
          </a:p>
        </p:txBody>
      </p:sp>
    </p:spTree>
    <p:extLst>
      <p:ext uri="{BB962C8B-B14F-4D97-AF65-F5344CB8AC3E}">
        <p14:creationId xmlns:p14="http://schemas.microsoft.com/office/powerpoint/2010/main" val="4134872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endParaRPr lang="es-ES"/>
          </a:p>
        </p:txBody>
      </p:sp>
      <p:sp>
        <p:nvSpPr>
          <p:cNvPr id="6" name="5 Marcador de pie de página"/>
          <p:cNvSpPr>
            <a:spLocks noGrp="1"/>
          </p:cNvSpPr>
          <p:nvPr>
            <p:ph type="ftr" sz="quarter" idx="11"/>
          </p:nvPr>
        </p:nvSpPr>
        <p:spPr/>
        <p:txBody>
          <a:bodyPr/>
          <a:lstStyle>
            <a:lvl1pPr>
              <a:defRPr/>
            </a:lvl1pPr>
          </a:lstStyle>
          <a:p>
            <a:endParaRPr lang="es-ES"/>
          </a:p>
        </p:txBody>
      </p:sp>
      <p:sp>
        <p:nvSpPr>
          <p:cNvPr id="7" name="6 Marcador de número de diapositiva"/>
          <p:cNvSpPr>
            <a:spLocks noGrp="1"/>
          </p:cNvSpPr>
          <p:nvPr>
            <p:ph type="sldNum" sz="quarter" idx="12"/>
          </p:nvPr>
        </p:nvSpPr>
        <p:spPr/>
        <p:txBody>
          <a:bodyPr/>
          <a:lstStyle>
            <a:lvl1pPr>
              <a:defRPr/>
            </a:lvl1pPr>
          </a:lstStyle>
          <a:p>
            <a:fld id="{6E47ABFC-D82C-4965-8167-AB287067D22D}" type="slidenum">
              <a:rPr lang="es-ES"/>
              <a:pPr/>
              <a:t>‹Nº›</a:t>
            </a:fld>
            <a:endParaRPr lang="es-ES"/>
          </a:p>
        </p:txBody>
      </p:sp>
    </p:spTree>
    <p:extLst>
      <p:ext uri="{BB962C8B-B14F-4D97-AF65-F5344CB8AC3E}">
        <p14:creationId xmlns:p14="http://schemas.microsoft.com/office/powerpoint/2010/main" val="253862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3.jpg"/><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90" name="Group 2"/>
          <p:cNvGrpSpPr>
            <a:grpSpLocks/>
          </p:cNvGrpSpPr>
          <p:nvPr/>
        </p:nvGrpSpPr>
        <p:grpSpPr bwMode="auto">
          <a:xfrm>
            <a:off x="-3238500" y="0"/>
            <a:ext cx="11925300" cy="3810000"/>
            <a:chOff x="-2040" y="0"/>
            <a:chExt cx="7512" cy="2400"/>
          </a:xfrm>
        </p:grpSpPr>
        <p:sp>
          <p:nvSpPr>
            <p:cNvPr id="12291" name="AutoShape 3"/>
            <p:cNvSpPr>
              <a:spLocks noChangeArrowheads="1"/>
            </p:cNvSpPr>
            <p:nvPr/>
          </p:nvSpPr>
          <p:spPr bwMode="auto">
            <a:xfrm>
              <a:off x="-2040" y="432"/>
              <a:ext cx="2592" cy="1968"/>
            </a:xfrm>
            <a:custGeom>
              <a:avLst/>
              <a:gdLst>
                <a:gd name="G0" fmla="+- 18296 0 0"/>
                <a:gd name="G1" fmla="+- -30880 0 0"/>
                <a:gd name="G2" fmla="+- 31512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296 -32000"/>
                <a:gd name="T13" fmla="*/ T12 w 64000"/>
                <a:gd name="T14" fmla="+- 0 -26254 -32000"/>
                <a:gd name="T15" fmla="*/ -26254 h 64000"/>
                <a:gd name="T16" fmla="+- 0 32000 -32000"/>
                <a:gd name="T17" fmla="*/ T16 w 64000"/>
                <a:gd name="T18" fmla="+- 0 0 -32000"/>
                <a:gd name="T19" fmla="*/ 0 h 64000"/>
                <a:gd name="T20" fmla="+- 0 18296 -32000"/>
                <a:gd name="T21" fmla="*/ T20 w 64000"/>
                <a:gd name="T22" fmla="+- 0 26253 -32000"/>
                <a:gd name="T23" fmla="*/ 26253 h 64000"/>
                <a:gd name="T24" fmla="+- 0 18296 -32000"/>
                <a:gd name="T25" fmla="*/ T24 w 64000"/>
                <a:gd name="T26" fmla="+- 0 26253 -32000"/>
                <a:gd name="T27" fmla="*/ 26253 h 64000"/>
                <a:gd name="T28" fmla="+- 0 18295 -32000"/>
                <a:gd name="T29" fmla="*/ T28 w 64000"/>
                <a:gd name="T30" fmla="+- 0 26253 -32000"/>
                <a:gd name="T31" fmla="*/ 26253 h 64000"/>
                <a:gd name="T32" fmla="+- 0 18296 -32000"/>
                <a:gd name="T33" fmla="*/ T32 w 64000"/>
                <a:gd name="T34" fmla="+- 0 26254 -32000"/>
                <a:gd name="T35" fmla="*/ 26254 h 64000"/>
                <a:gd name="T36" fmla="+- 0 18296 -32000"/>
                <a:gd name="T37" fmla="*/ T36 w 64000"/>
                <a:gd name="T38" fmla="+- 0 -26254 -32000"/>
                <a:gd name="T39" fmla="*/ -26254 h 64000"/>
                <a:gd name="T40" fmla="+- 0 18295 -32000"/>
                <a:gd name="T41" fmla="*/ T40 w 64000"/>
                <a:gd name="T42" fmla="+- 0 -26254 -32000"/>
                <a:gd name="T43" fmla="*/ -26254 h 64000"/>
                <a:gd name="T44" fmla="+- 0 18296 -32000"/>
                <a:gd name="T45" fmla="*/ T44 w 64000"/>
                <a:gd name="T46" fmla="+- 0 -26254 -32000"/>
                <a:gd name="T47" fmla="*/ -26254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sz="2400">
                <a:latin typeface="Times New Roman" pitchFamily="18" charset="0"/>
              </a:endParaRPr>
            </a:p>
          </p:txBody>
        </p:sp>
        <p:sp>
          <p:nvSpPr>
            <p:cNvPr id="12292" name="AutoShape 4"/>
            <p:cNvSpPr>
              <a:spLocks noChangeArrowheads="1"/>
            </p:cNvSpPr>
            <p:nvPr/>
          </p:nvSpPr>
          <p:spPr bwMode="auto">
            <a:xfrm>
              <a:off x="-1528" y="0"/>
              <a:ext cx="1949" cy="1987"/>
            </a:xfrm>
            <a:custGeom>
              <a:avLst/>
              <a:gdLst>
                <a:gd name="G0" fmla="+- 18077 0 0"/>
                <a:gd name="G1" fmla="+- -30880 0 0"/>
                <a:gd name="G2" fmla="+- 32000 0 0"/>
                <a:gd name="T0" fmla="*/ 32000 32000  1"/>
                <a:gd name="T1" fmla="*/ G0 G0  1"/>
                <a:gd name="T2" fmla="+- 0 T0 T1"/>
                <a:gd name="T3" fmla="sqrt T2"/>
                <a:gd name="G3" fmla="*/ 32000 T3 32000"/>
                <a:gd name="T4" fmla="*/ 32000 32000  1"/>
                <a:gd name="T5" fmla="*/ G1 G1  1"/>
                <a:gd name="T6" fmla="+- 0 T4 T5"/>
                <a:gd name="T7" fmla="sqrt T6"/>
                <a:gd name="G4" fmla="*/ 32000 T7 32000"/>
                <a:gd name="T8" fmla="*/ 32000 32000  1"/>
                <a:gd name="T9" fmla="*/ G2 G2  1"/>
                <a:gd name="T10" fmla="+- 0 T8 T9"/>
                <a:gd name="T11" fmla="sqrt T10"/>
                <a:gd name="G5" fmla="*/ 32000 T11 32000"/>
                <a:gd name="G6" fmla="+- 0 0 G3"/>
                <a:gd name="G7" fmla="+- 0 0 G4"/>
                <a:gd name="G8" fmla="+- 0 0 G5"/>
                <a:gd name="G9" fmla="+- 0 G4 G0"/>
                <a:gd name="G10" fmla="?: G9 G4 G0"/>
                <a:gd name="G11" fmla="?: G9 G1 G6"/>
                <a:gd name="G12" fmla="+- 0 G5 G0"/>
                <a:gd name="G13" fmla="?: G12 G5 G0"/>
                <a:gd name="G14" fmla="?: G12 G2 G3"/>
                <a:gd name="G15" fmla="+- G11 0 1"/>
                <a:gd name="G16" fmla="+- G14 1 0"/>
                <a:gd name="G17" fmla="+- 0 G14 G3"/>
                <a:gd name="G18" fmla="?: G17 G8 G13"/>
                <a:gd name="G19" fmla="?: G17 G0 G13"/>
                <a:gd name="G20" fmla="?: G17 G3 G16"/>
                <a:gd name="G21" fmla="+- 0 G6 G11"/>
                <a:gd name="G22" fmla="?: G21 G7 G10"/>
                <a:gd name="G23" fmla="?: G21 G0 G10"/>
                <a:gd name="G24" fmla="?: G21 G6 G15"/>
                <a:gd name="G25" fmla="min G10 G13"/>
                <a:gd name="G26" fmla="max G8 G7"/>
                <a:gd name="G27" fmla="max G26 G0"/>
                <a:gd name="T12" fmla="+- 0 18077 -32000"/>
                <a:gd name="T13" fmla="*/ T12 w 64000"/>
                <a:gd name="T14" fmla="+- 0 -26405 -32000"/>
                <a:gd name="T15" fmla="*/ -26405 h 64000"/>
                <a:gd name="T16" fmla="+- 0 32000 -32000"/>
                <a:gd name="T17" fmla="*/ T16 w 64000"/>
                <a:gd name="T18" fmla="+- 0 0 -32000"/>
                <a:gd name="T19" fmla="*/ 0 h 64000"/>
                <a:gd name="T20" fmla="+- 0 18077 -32000"/>
                <a:gd name="T21" fmla="*/ T20 w 64000"/>
                <a:gd name="T22" fmla="+- 0 26404 -32000"/>
                <a:gd name="T23" fmla="*/ 26404 h 64000"/>
                <a:gd name="T24" fmla="+- 0 18077 -32000"/>
                <a:gd name="T25" fmla="*/ T24 w 64000"/>
                <a:gd name="T26" fmla="+- 0 26404 -32000"/>
                <a:gd name="T27" fmla="*/ 26404 h 64000"/>
                <a:gd name="T28" fmla="+- 0 18076 -32000"/>
                <a:gd name="T29" fmla="*/ T28 w 64000"/>
                <a:gd name="T30" fmla="+- 0 26404 -32000"/>
                <a:gd name="T31" fmla="*/ 26404 h 64000"/>
                <a:gd name="T32" fmla="+- 0 18077 -32000"/>
                <a:gd name="T33" fmla="*/ T32 w 64000"/>
                <a:gd name="T34" fmla="+- 0 26405 -32000"/>
                <a:gd name="T35" fmla="*/ 26405 h 64000"/>
                <a:gd name="T36" fmla="+- 0 18077 -32000"/>
                <a:gd name="T37" fmla="*/ T36 w 64000"/>
                <a:gd name="T38" fmla="+- 0 -26405 -32000"/>
                <a:gd name="T39" fmla="*/ -26405 h 64000"/>
                <a:gd name="T40" fmla="+- 0 18076 -32000"/>
                <a:gd name="T41" fmla="*/ T40 w 64000"/>
                <a:gd name="T42" fmla="+- 0 -26405 -32000"/>
                <a:gd name="T43" fmla="*/ -26405 h 64000"/>
                <a:gd name="T44" fmla="+- 0 18077 -32000"/>
                <a:gd name="T45" fmla="*/ T44 w 64000"/>
                <a:gd name="T46" fmla="+- 0 -26405 -32000"/>
                <a:gd name="T47" fmla="*/ -26405 h 64000"/>
                <a:gd name="T48" fmla="+- 0 G27 -32000"/>
                <a:gd name="T49" fmla="*/ T48 w 64000"/>
                <a:gd name="T50" fmla="+- 0 G11 -32000"/>
                <a:gd name="T51" fmla="*/ G11 h 64000"/>
                <a:gd name="T52" fmla="+- 0 G25 -32000"/>
                <a:gd name="T53" fmla="*/ T52 w 64000"/>
                <a:gd name="T54" fmla="+- 0 G14 -32000"/>
                <a:gd name="T55" fmla="*/ G14 h 64000"/>
              </a:gdLst>
              <a:ahLst/>
              <a:cxnLst>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T49" t="T51" r="T53" b="T55"/>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ES">
                <a:latin typeface="Arial" charset="0"/>
              </a:endParaRPr>
            </a:p>
          </p:txBody>
        </p:sp>
        <p:sp>
          <p:nvSpPr>
            <p:cNvPr id="12293" name="Line 5"/>
            <p:cNvSpPr>
              <a:spLocks noChangeShapeType="1"/>
            </p:cNvSpPr>
            <p:nvPr/>
          </p:nvSpPr>
          <p:spPr bwMode="auto">
            <a:xfrm>
              <a:off x="864" y="960"/>
              <a:ext cx="46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O"/>
            </a:p>
          </p:txBody>
        </p:sp>
      </p:grpSp>
      <p:sp>
        <p:nvSpPr>
          <p:cNvPr id="12294" name="Rectangle 6"/>
          <p:cNvSpPr>
            <a:spLocks noGrp="1" noChangeArrowheads="1"/>
          </p:cNvSpPr>
          <p:nvPr>
            <p:ph type="title"/>
          </p:nvPr>
        </p:nvSpPr>
        <p:spPr bwMode="auto">
          <a:xfrm>
            <a:off x="1370013" y="301625"/>
            <a:ext cx="73136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s-ES" smtClean="0"/>
              <a:t>Haga clic para cambiar el estilo de título	</a:t>
            </a:r>
          </a:p>
        </p:txBody>
      </p:sp>
      <p:sp>
        <p:nvSpPr>
          <p:cNvPr id="12295" name="Rectangle 7"/>
          <p:cNvSpPr>
            <a:spLocks noGrp="1" noChangeArrowheads="1"/>
          </p:cNvSpPr>
          <p:nvPr>
            <p:ph type="body" idx="1"/>
          </p:nvPr>
        </p:nvSpPr>
        <p:spPr bwMode="auto">
          <a:xfrm>
            <a:off x="1370013" y="1827213"/>
            <a:ext cx="7313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2296" name="Rectangle 8"/>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12297" name="Rectangle 9"/>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endParaRPr lang="es-ES"/>
          </a:p>
        </p:txBody>
      </p:sp>
      <p:sp>
        <p:nvSpPr>
          <p:cNvPr id="12298" name="Rectangle 10"/>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84D6424-6372-4E7F-B54C-0F2EA61F732B}" type="slidenum">
              <a:rPr lang="es-ES"/>
              <a:pPr/>
              <a:t>‹Nº›</a:t>
            </a:fld>
            <a:endParaRPr lang="es-E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73" r:id="rId17"/>
    <p:sldLayoutId id="2147483674" r:id="rId18"/>
  </p:sldLayoutIdLst>
  <p:txStyles>
    <p:title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Arial" charset="0"/>
        </a:defRPr>
      </a:lvl2pPr>
      <a:lvl3pPr algn="l" rtl="0" fontAlgn="base">
        <a:spcBef>
          <a:spcPct val="0"/>
        </a:spcBef>
        <a:spcAft>
          <a:spcPct val="0"/>
        </a:spcAft>
        <a:defRPr sz="3600">
          <a:solidFill>
            <a:schemeClr val="tx2"/>
          </a:solidFill>
          <a:latin typeface="Arial" charset="0"/>
        </a:defRPr>
      </a:lvl3pPr>
      <a:lvl4pPr algn="l" rtl="0" fontAlgn="base">
        <a:spcBef>
          <a:spcPct val="0"/>
        </a:spcBef>
        <a:spcAft>
          <a:spcPct val="0"/>
        </a:spcAft>
        <a:defRPr sz="3600">
          <a:solidFill>
            <a:schemeClr val="tx2"/>
          </a:solidFill>
          <a:latin typeface="Arial" charset="0"/>
        </a:defRPr>
      </a:lvl4pPr>
      <a:lvl5pPr algn="l" rtl="0" fontAlgn="base">
        <a:spcBef>
          <a:spcPct val="0"/>
        </a:spcBef>
        <a:spcAft>
          <a:spcPct val="0"/>
        </a:spcAft>
        <a:defRPr sz="3600">
          <a:solidFill>
            <a:schemeClr val="tx2"/>
          </a:solidFill>
          <a:latin typeface="Arial" charset="0"/>
        </a:defRPr>
      </a:lvl5pPr>
      <a:lvl6pPr marL="457200" algn="l" rtl="0" fontAlgn="base">
        <a:spcBef>
          <a:spcPct val="0"/>
        </a:spcBef>
        <a:spcAft>
          <a:spcPct val="0"/>
        </a:spcAft>
        <a:defRPr sz="3600">
          <a:solidFill>
            <a:schemeClr val="tx2"/>
          </a:solidFill>
          <a:latin typeface="Arial" charset="0"/>
        </a:defRPr>
      </a:lvl6pPr>
      <a:lvl7pPr marL="914400" algn="l" rtl="0" fontAlgn="base">
        <a:spcBef>
          <a:spcPct val="0"/>
        </a:spcBef>
        <a:spcAft>
          <a:spcPct val="0"/>
        </a:spcAft>
        <a:defRPr sz="3600">
          <a:solidFill>
            <a:schemeClr val="tx2"/>
          </a:solidFill>
          <a:latin typeface="Arial" charset="0"/>
        </a:defRPr>
      </a:lvl7pPr>
      <a:lvl8pPr marL="1371600" algn="l" rtl="0" fontAlgn="base">
        <a:spcBef>
          <a:spcPct val="0"/>
        </a:spcBef>
        <a:spcAft>
          <a:spcPct val="0"/>
        </a:spcAft>
        <a:defRPr sz="3600">
          <a:solidFill>
            <a:schemeClr val="tx2"/>
          </a:solidFill>
          <a:latin typeface="Arial" charset="0"/>
        </a:defRPr>
      </a:lvl8pPr>
      <a:lvl9pPr marL="1828800" algn="l"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l"/>
        <a:defRPr sz="2500">
          <a:solidFill>
            <a:schemeClr val="tx1"/>
          </a:solidFill>
          <a:latin typeface="+mn-lt"/>
        </a:defRPr>
      </a:lvl2pPr>
      <a:lvl3pPr marL="1143000" indent="-228600" algn="l" rtl="0" fontAlgn="base">
        <a:spcBef>
          <a:spcPct val="20000"/>
        </a:spcBef>
        <a:spcAft>
          <a:spcPct val="0"/>
        </a:spcAft>
        <a:buClr>
          <a:schemeClr val="tx2"/>
        </a:buClr>
        <a:buSzPct val="65000"/>
        <a:buFont typeface="Wingdings" pitchFamily="2" charset="2"/>
        <a:buChar char="¡"/>
        <a:defRPr sz="2200">
          <a:solidFill>
            <a:schemeClr val="tx1"/>
          </a:solidFill>
          <a:latin typeface="+mn-lt"/>
        </a:defRPr>
      </a:lvl3pPr>
      <a:lvl4pPr marL="1600200" indent="-228600" algn="l" rtl="0" fontAlgn="base">
        <a:spcBef>
          <a:spcPct val="20000"/>
        </a:spcBef>
        <a:spcAft>
          <a:spcPct val="0"/>
        </a:spcAft>
        <a:buClr>
          <a:schemeClr val="accent2"/>
        </a:buClr>
        <a:buSzPct val="70000"/>
        <a:buFont typeface="Wingdings" pitchFamily="2" charset="2"/>
        <a:buChar char="l"/>
        <a:defRPr sz="1900">
          <a:solidFill>
            <a:schemeClr val="tx1"/>
          </a:solidFill>
          <a:latin typeface="+mn-lt"/>
        </a:defRPr>
      </a:lvl4pPr>
      <a:lvl5pPr marL="20574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90075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Grafo_ciclo" TargetMode="External"/><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www.kramirez.net/Discretas/Material/Presentaciones/Grafos.pdf" TargetMode="External"/><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5" name="Rectangle 17"/>
          <p:cNvSpPr>
            <a:spLocks noChangeArrowheads="1"/>
          </p:cNvSpPr>
          <p:nvPr/>
        </p:nvSpPr>
        <p:spPr bwMode="auto">
          <a:xfrm>
            <a:off x="3571936" y="3119482"/>
            <a:ext cx="554461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s-CO" sz="2800" b="1" dirty="0" smtClean="0">
                <a:solidFill>
                  <a:schemeClr val="hlink"/>
                </a:solidFill>
                <a:ea typeface="Times New Roman" pitchFamily="18" charset="0"/>
                <a:cs typeface="Arial" charset="0"/>
              </a:rPr>
              <a:t>TOPOLOGIA DE GRAFOS, SU IMPLEMETACION COMPUTACIONALMENTE</a:t>
            </a:r>
            <a:endParaRPr lang="es-CO" sz="2800" b="1" dirty="0">
              <a:solidFill>
                <a:schemeClr val="hlink"/>
              </a:solidFill>
              <a:ea typeface="Times New Roman" pitchFamily="18"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p:grpSp>
        <p:nvGrpSpPr>
          <p:cNvPr id="14" name="Grupo 13"/>
          <p:cNvGrpSpPr/>
          <p:nvPr/>
        </p:nvGrpSpPr>
        <p:grpSpPr>
          <a:xfrm>
            <a:off x="1231710" y="1628800"/>
            <a:ext cx="6696744" cy="2520280"/>
            <a:chOff x="-36512" y="3405994"/>
            <a:chExt cx="5711825" cy="1586694"/>
          </a:xfrm>
        </p:grpSpPr>
        <p:pic>
          <p:nvPicPr>
            <p:cNvPr id="16"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22" y="3405994"/>
              <a:ext cx="2952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uadroTexto 4"/>
            <p:cNvSpPr txBox="1">
              <a:spLocks noChangeArrowheads="1"/>
            </p:cNvSpPr>
            <p:nvPr/>
          </p:nvSpPr>
          <p:spPr bwMode="auto">
            <a:xfrm>
              <a:off x="-36512" y="4792663"/>
              <a:ext cx="5711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s-CO" sz="700" b="1" dirty="0"/>
                <a:t>Fuente:</a:t>
              </a:r>
              <a:r>
                <a:rPr lang="en-US" altLang="es-CO" sz="700" dirty="0"/>
                <a:t> Mathematical Structures For Computers Science. Judith L. </a:t>
              </a:r>
              <a:r>
                <a:rPr lang="en-US" altLang="es-CO" sz="700" dirty="0" err="1"/>
                <a:t>Gersting</a:t>
              </a:r>
              <a:r>
                <a:rPr lang="en-US" altLang="es-CO" sz="700" dirty="0"/>
                <a:t>, Fifth Edition, W. H. Freeman and Company</a:t>
              </a:r>
              <a:r>
                <a:rPr lang="es-CO" altLang="es-CO" sz="700" dirty="0"/>
                <a:t> </a:t>
              </a:r>
              <a:r>
                <a:rPr lang="en-US" altLang="es-CO" sz="700" dirty="0" err="1"/>
                <a:t>Octubre</a:t>
              </a:r>
              <a:r>
                <a:rPr lang="en-US" altLang="es-CO" sz="700" dirty="0"/>
                <a:t> de 2005</a:t>
              </a:r>
              <a:r>
                <a:rPr lang="en-US" altLang="es-CO" sz="600" dirty="0"/>
                <a:t>.</a:t>
              </a:r>
              <a:endParaRPr lang="es-ES_tradnl" altLang="es-CO" sz="1400" dirty="0"/>
            </a:p>
          </p:txBody>
        </p:sp>
      </p:grpSp>
      <mc:AlternateContent xmlns:mc="http://schemas.openxmlformats.org/markup-compatibility/2006" xmlns:a14="http://schemas.microsoft.com/office/drawing/2010/main">
        <mc:Choice Requires="a14">
          <p:sp>
            <p:nvSpPr>
              <p:cNvPr id="5" name="CuadroTexto 4"/>
              <p:cNvSpPr txBox="1"/>
              <p:nvPr/>
            </p:nvSpPr>
            <p:spPr>
              <a:xfrm>
                <a:off x="0" y="4039720"/>
                <a:ext cx="9144000" cy="2218941"/>
              </a:xfrm>
              <a:prstGeom prst="rect">
                <a:avLst/>
              </a:prstGeom>
              <a:noFill/>
            </p:spPr>
            <p:txBody>
              <a:bodyPr wrap="square" rtlCol="0">
                <a:spAutoFit/>
              </a:bodyPr>
              <a:lstStyle/>
              <a:p>
                <a:r>
                  <a:rPr lang="es-ES_tradnl" sz="1050" dirty="0" smtClean="0"/>
                  <a:t>El grafo es no dirigido, ¿Cómo puedo encontrar esta propiedad desde la matriz de adyacencia?</a:t>
                </a:r>
              </a:p>
              <a:p>
                <a:r>
                  <a:rPr lang="es-ES_tradnl" sz="1050" dirty="0" smtClean="0"/>
                  <a:t>Se puede observar que la matriz es simétrica (propiedades de la teoría de matrices), esto es, </a:t>
                </a:r>
                <a14:m>
                  <m:oMath xmlns:m="http://schemas.openxmlformats.org/officeDocument/2006/math">
                    <m:sSub>
                      <m:sSubPr>
                        <m:ctrlPr>
                          <a:rPr lang="es-ES_tradnl" sz="1050" i="1" smtClean="0">
                            <a:latin typeface="Cambria Math" panose="02040503050406030204" pitchFamily="18" charset="0"/>
                          </a:rPr>
                        </m:ctrlPr>
                      </m:sSubPr>
                      <m:e>
                        <m:r>
                          <a:rPr lang="es-ES" sz="1050" b="0" i="1" smtClean="0">
                            <a:latin typeface="Cambria Math" panose="02040503050406030204" pitchFamily="18" charset="0"/>
                          </a:rPr>
                          <m:t>𝑎</m:t>
                        </m:r>
                      </m:e>
                      <m:sub>
                        <m:r>
                          <a:rPr lang="es-ES" sz="1050" b="0" i="1" smtClean="0">
                            <a:latin typeface="Cambria Math" panose="02040503050406030204" pitchFamily="18" charset="0"/>
                          </a:rPr>
                          <m:t>𝑖𝑗</m:t>
                        </m:r>
                      </m:sub>
                    </m:sSub>
                    <m:r>
                      <a:rPr lang="es-ES" sz="1050" b="0" i="1" smtClean="0">
                        <a:latin typeface="Cambria Math" panose="02040503050406030204" pitchFamily="18" charset="0"/>
                      </a:rPr>
                      <m:t>=</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𝑎</m:t>
                        </m:r>
                      </m:e>
                      <m:sub>
                        <m:r>
                          <a:rPr lang="es-ES" sz="1050" b="0" i="1" smtClean="0">
                            <a:latin typeface="Cambria Math" panose="02040503050406030204" pitchFamily="18" charset="0"/>
                          </a:rPr>
                          <m:t>𝑗𝑖</m:t>
                        </m:r>
                      </m:sub>
                    </m:sSub>
                  </m:oMath>
                </a14:m>
                <a:r>
                  <a:rPr lang="es-ES_tradnl" sz="1050" dirty="0" smtClean="0"/>
                  <a:t>, en otras palabras la fila1 es igual a la columna 1 y así sucesivamente, por lo tanto.</a:t>
                </a:r>
              </a:p>
              <a:p>
                <a:r>
                  <a:rPr lang="es-ES_tradnl" sz="1050" b="1" dirty="0" smtClean="0"/>
                  <a:t>Propiedad 1:</a:t>
                </a:r>
                <a:r>
                  <a:rPr lang="es-ES_tradnl" sz="1050" dirty="0" smtClean="0"/>
                  <a:t> Si A es una matriz simétrica, entonces el Grafo es no dirigido.</a:t>
                </a:r>
              </a:p>
              <a:p>
                <a:r>
                  <a:rPr lang="es-ES_tradnl" sz="1050" dirty="0" smtClean="0"/>
                  <a:t>¿Cómo identificar el </a:t>
                </a:r>
                <a:r>
                  <a:rPr lang="es-ES_tradnl" sz="1050" dirty="0" err="1" smtClean="0"/>
                  <a:t>loop</a:t>
                </a:r>
                <a:r>
                  <a:rPr lang="es-ES_tradnl" sz="1050" dirty="0" smtClean="0"/>
                  <a:t> que se observa en el nodo 2?</a:t>
                </a:r>
              </a:p>
              <a:p>
                <a:r>
                  <a:rPr lang="es-ES_tradnl" sz="1050" dirty="0" smtClean="0"/>
                  <a:t>En la matriz A en la componente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b="0" i="1" smtClean="0">
                            <a:latin typeface="Cambria Math" panose="02040503050406030204" pitchFamily="18" charset="0"/>
                          </a:rPr>
                          <m:t>22</m:t>
                        </m:r>
                      </m:sub>
                    </m:sSub>
                  </m:oMath>
                </a14:m>
                <a:r>
                  <a:rPr lang="es-ES_tradnl" sz="1050" dirty="0" smtClean="0"/>
                  <a:t> hay un 1, en otras palabras si en la diagonal principal, esto es todas las componente donde i = j, hay un número diferente de cero, esto indica que hay un </a:t>
                </a:r>
                <a:r>
                  <a:rPr lang="es-ES_tradnl" sz="1050" dirty="0" err="1" smtClean="0"/>
                  <a:t>loop</a:t>
                </a:r>
                <a:r>
                  <a:rPr lang="es-ES_tradnl" sz="1050" dirty="0" smtClean="0"/>
                  <a:t> en el nodo i.</a:t>
                </a:r>
              </a:p>
              <a:p>
                <a:r>
                  <a:rPr lang="es-ES_tradnl" sz="1050" b="1" dirty="0" smtClean="0"/>
                  <a:t>Propiedad 2:</a:t>
                </a:r>
                <a:r>
                  <a:rPr lang="es-ES_tradnl" sz="1050" dirty="0" smtClean="0"/>
                  <a:t> Si en la matriz A las componentes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i="1">
                            <a:latin typeface="Cambria Math" panose="02040503050406030204" pitchFamily="18" charset="0"/>
                          </a:rPr>
                          <m:t>𝑖</m:t>
                        </m:r>
                        <m:r>
                          <a:rPr lang="es-ES" sz="1050" b="0" i="1" smtClean="0">
                            <a:latin typeface="Cambria Math" panose="02040503050406030204" pitchFamily="18" charset="0"/>
                          </a:rPr>
                          <m:t>𝑖</m:t>
                        </m:r>
                      </m:sub>
                    </m:sSub>
                    <m:r>
                      <a:rPr lang="es-ES" sz="1050" i="1" smtClean="0">
                        <a:latin typeface="Cambria Math" panose="02040503050406030204" pitchFamily="18" charset="0"/>
                        <a:ea typeface="Cambria Math" panose="02040503050406030204" pitchFamily="18" charset="0"/>
                      </a:rPr>
                      <m:t>≠</m:t>
                    </m:r>
                    <m:r>
                      <a:rPr lang="es-ES" sz="1050" b="0" i="1" smtClean="0">
                        <a:latin typeface="Cambria Math" panose="02040503050406030204" pitchFamily="18" charset="0"/>
                        <a:ea typeface="Cambria Math" panose="02040503050406030204" pitchFamily="18" charset="0"/>
                      </a:rPr>
                      <m:t>0</m:t>
                    </m:r>
                  </m:oMath>
                </a14:m>
                <a:r>
                  <a:rPr lang="es-ES_tradnl" sz="1050" dirty="0" smtClean="0"/>
                  <a:t>, entonces el grafo tiene un </a:t>
                </a:r>
                <a:r>
                  <a:rPr lang="es-ES_tradnl" sz="1050" dirty="0" err="1" smtClean="0"/>
                  <a:t>loop</a:t>
                </a:r>
                <a:r>
                  <a:rPr lang="es-ES_tradnl" sz="1050" dirty="0" smtClean="0"/>
                  <a:t> en el nodo i</a:t>
                </a:r>
              </a:p>
              <a:p>
                <a:r>
                  <a:rPr lang="es-ES_tradnl" sz="1050" dirty="0" smtClean="0"/>
                  <a:t>¿Qué significa el 2 que aparece en las componentes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b="0" i="1" smtClean="0">
                            <a:latin typeface="Cambria Math" panose="02040503050406030204" pitchFamily="18" charset="0"/>
                          </a:rPr>
                          <m:t>12</m:t>
                        </m:r>
                      </m:sub>
                    </m:sSub>
                  </m:oMath>
                </a14:m>
                <a:r>
                  <a:rPr lang="es-ES_tradnl" sz="1050" dirty="0" smtClean="0"/>
                  <a:t> y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b="0" i="1" smtClean="0">
                            <a:latin typeface="Cambria Math" panose="02040503050406030204" pitchFamily="18" charset="0"/>
                          </a:rPr>
                          <m:t>21</m:t>
                        </m:r>
                      </m:sub>
                    </m:sSub>
                  </m:oMath>
                </a14:m>
                <a:r>
                  <a:rPr lang="es-ES_tradnl" sz="1050" dirty="0" smtClean="0"/>
                  <a:t>? Por ser simétrica, se analiza un solo caso, esto indica los arcos o enlaces paralelos entre el nodo 1 y 2.</a:t>
                </a:r>
              </a:p>
              <a:p>
                <a:r>
                  <a:rPr lang="es-ES_tradnl" sz="1050" b="1" dirty="0" smtClean="0"/>
                  <a:t>Propiedad 3: </a:t>
                </a:r>
                <a:r>
                  <a:rPr lang="es-ES_tradnl" sz="1050" dirty="0" smtClean="0"/>
                  <a:t>Si en la matriz A hay una componente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i="1">
                            <a:latin typeface="Cambria Math" panose="02040503050406030204" pitchFamily="18" charset="0"/>
                          </a:rPr>
                          <m:t>𝑖𝑗</m:t>
                        </m:r>
                      </m:sub>
                    </m:sSub>
                    <m:r>
                      <a:rPr lang="es-ES" sz="1050" b="0" i="0" smtClean="0">
                        <a:latin typeface="Cambria Math" panose="02040503050406030204" pitchFamily="18" charset="0"/>
                      </a:rPr>
                      <m:t>≥2</m:t>
                    </m:r>
                  </m:oMath>
                </a14:m>
                <a:r>
                  <a:rPr lang="es-ES_tradnl" sz="1050" dirty="0" smtClean="0"/>
                  <a:t>, entonces el Grafo tiene arcos paralelos entre los nodos i y j.</a:t>
                </a:r>
              </a:p>
              <a:p>
                <a:r>
                  <a:rPr lang="es-ES_tradnl" sz="1050" dirty="0" smtClean="0"/>
                  <a:t>Se puede observa que las propiedades encontradas hasta ahora, todas son condicionales, por lo tanto se puede implementar en un lenguaje de programación.</a:t>
                </a:r>
              </a:p>
            </p:txBody>
          </p:sp>
        </mc:Choice>
        <mc:Fallback xmlns="">
          <p:sp>
            <p:nvSpPr>
              <p:cNvPr id="5" name="CuadroTexto 4"/>
              <p:cNvSpPr txBox="1">
                <a:spLocks noRot="1" noChangeAspect="1" noMove="1" noResize="1" noEditPoints="1" noAdjustHandles="1" noChangeArrowheads="1" noChangeShapeType="1" noTextEdit="1"/>
              </p:cNvSpPr>
              <p:nvPr/>
            </p:nvSpPr>
            <p:spPr>
              <a:xfrm>
                <a:off x="0" y="4039720"/>
                <a:ext cx="9144000" cy="2218941"/>
              </a:xfrm>
              <a:prstGeom prst="rect">
                <a:avLst/>
              </a:prstGeom>
              <a:blipFill>
                <a:blip r:embed="rId3"/>
                <a:stretch>
                  <a:fillRect b="-824"/>
                </a:stretch>
              </a:blipFill>
            </p:spPr>
            <p:txBody>
              <a:bodyPr/>
              <a:lstStyle/>
              <a:p>
                <a:r>
                  <a:rPr lang="es-ES_tradnl">
                    <a:noFill/>
                  </a:rPr>
                  <a:t> </a:t>
                </a:r>
              </a:p>
            </p:txBody>
          </p:sp>
        </mc:Fallback>
      </mc:AlternateContent>
      <p:grpSp>
        <p:nvGrpSpPr>
          <p:cNvPr id="3" name="Grupo 2"/>
          <p:cNvGrpSpPr/>
          <p:nvPr/>
        </p:nvGrpSpPr>
        <p:grpSpPr>
          <a:xfrm>
            <a:off x="5580112" y="1772816"/>
            <a:ext cx="2935034" cy="1787988"/>
            <a:chOff x="5580112" y="1700808"/>
            <a:chExt cx="2935034" cy="1787988"/>
          </a:xfrm>
        </p:grpSpPr>
        <mc:AlternateContent xmlns:mc="http://schemas.openxmlformats.org/markup-compatibility/2006" xmlns:a14="http://schemas.microsoft.com/office/drawing/2010/main">
          <mc:Choice Requires="a14">
            <p:sp>
              <p:nvSpPr>
                <p:cNvPr id="2" name="Rectángulo 1"/>
                <p:cNvSpPr/>
                <p:nvPr/>
              </p:nvSpPr>
              <p:spPr>
                <a:xfrm>
                  <a:off x="5580112" y="1700808"/>
                  <a:ext cx="2935034" cy="144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i="1">
                            <a:latin typeface="Cambria Math" panose="02040503050406030204" pitchFamily="18" charset="0"/>
                          </a:rPr>
                          <m:t>𝐴</m:t>
                        </m:r>
                        <m:r>
                          <a:rPr lang="es-ES_tradnl" i="0">
                            <a:latin typeface="Cambria Math" panose="02040503050406030204" pitchFamily="18" charset="0"/>
                          </a:rPr>
                          <m:t>=</m:t>
                        </m:r>
                        <m:sSub>
                          <m:sSubPr>
                            <m:ctrlPr>
                              <a:rPr lang="es-ES_tradnl" i="1">
                                <a:latin typeface="Cambria Math" panose="02040503050406030204" pitchFamily="18" charset="0"/>
                              </a:rPr>
                            </m:ctrlPr>
                          </m:sSubPr>
                          <m:e>
                            <m:d>
                              <m:dPr>
                                <m:ctrlPr>
                                  <a:rPr lang="es-ES_tradnl" i="1">
                                    <a:latin typeface="Cambria Math" panose="02040503050406030204" pitchFamily="18" charset="0"/>
                                  </a:rPr>
                                </m:ctrlPr>
                              </m:dPr>
                              <m:e>
                                <m:m>
                                  <m:mPr>
                                    <m:mcs>
                                      <m:mc>
                                        <m:mcPr>
                                          <m:count m:val="5"/>
                                          <m:mcJc m:val="center"/>
                                        </m:mcPr>
                                      </m:mc>
                                    </m:mcs>
                                    <m:ctrlPr>
                                      <a:rPr lang="es-ES_tradnl" i="1">
                                        <a:latin typeface="Cambria Math" panose="02040503050406030204" pitchFamily="18" charset="0"/>
                                      </a:rPr>
                                    </m:ctrlPr>
                                  </m:mPr>
                                  <m:mr>
                                    <m:e>
                                      <m:r>
                                        <a:rPr lang="es-ES_tradnl" i="0">
                                          <a:latin typeface="Cambria Math" panose="02040503050406030204" pitchFamily="18" charset="0"/>
                                        </a:rPr>
                                        <m:t>0</m:t>
                                      </m:r>
                                    </m:e>
                                    <m:e>
                                      <m:r>
                                        <a:rPr lang="es-ES_tradnl" i="0">
                                          <a:latin typeface="Cambria Math" panose="02040503050406030204" pitchFamily="18" charset="0"/>
                                        </a:rPr>
                                        <m:t>2</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2</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mr>
                                </m:m>
                              </m:e>
                            </m:d>
                          </m:e>
                          <m:sub>
                            <m:r>
                              <a:rPr lang="es-ES_tradnl" i="0">
                                <a:latin typeface="Cambria Math" panose="02040503050406030204" pitchFamily="18" charset="0"/>
                              </a:rPr>
                              <m:t>5</m:t>
                            </m:r>
                            <m:r>
                              <a:rPr lang="es-ES_tradnl" i="1">
                                <a:latin typeface="Cambria Math" panose="02040503050406030204" pitchFamily="18" charset="0"/>
                              </a:rPr>
                              <m:t>𝑥</m:t>
                            </m:r>
                            <m:r>
                              <a:rPr lang="es-ES_tradnl" i="0">
                                <a:latin typeface="Cambria Math" panose="02040503050406030204" pitchFamily="18" charset="0"/>
                              </a:rPr>
                              <m:t>5</m:t>
                            </m:r>
                          </m:sub>
                        </m:sSub>
                      </m:oMath>
                    </m:oMathPara>
                  </a14:m>
                  <a:endParaRPr lang="es-ES_tradnl" dirty="0"/>
                </a:p>
              </p:txBody>
            </p:sp>
          </mc:Choice>
          <mc:Fallback xmlns="">
            <p:sp>
              <p:nvSpPr>
                <p:cNvPr id="2" name="Rectángulo 1"/>
                <p:cNvSpPr>
                  <a:spLocks noRot="1" noChangeAspect="1" noMove="1" noResize="1" noEditPoints="1" noAdjustHandles="1" noChangeArrowheads="1" noChangeShapeType="1" noTextEdit="1"/>
                </p:cNvSpPr>
                <p:nvPr/>
              </p:nvSpPr>
              <p:spPr>
                <a:xfrm>
                  <a:off x="5580112" y="1700808"/>
                  <a:ext cx="2935034" cy="1445204"/>
                </a:xfrm>
                <a:prstGeom prst="rect">
                  <a:avLst/>
                </a:prstGeom>
                <a:blipFill>
                  <a:blip r:embed="rId4"/>
                  <a:stretch>
                    <a:fillRect/>
                  </a:stretch>
                </a:blipFill>
              </p:spPr>
              <p:txBody>
                <a:bodyPr/>
                <a:lstStyle/>
                <a:p>
                  <a:r>
                    <a:rPr lang="es-ES_tradnl">
                      <a:noFill/>
                    </a:rPr>
                    <a:t> </a:t>
                  </a:r>
                </a:p>
              </p:txBody>
            </p:sp>
          </mc:Fallback>
        </mc:AlternateContent>
        <p:sp>
          <p:nvSpPr>
            <p:cNvPr id="8" name="CuadroTexto 4"/>
            <p:cNvSpPr txBox="1">
              <a:spLocks noChangeArrowheads="1"/>
            </p:cNvSpPr>
            <p:nvPr/>
          </p:nvSpPr>
          <p:spPr bwMode="auto">
            <a:xfrm>
              <a:off x="5945183" y="3242575"/>
              <a:ext cx="2204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CO" sz="1000" b="1" dirty="0" smtClean="0"/>
                <a:t>Matriz de Adyacencia del Grafo</a:t>
              </a:r>
              <a:endParaRPr lang="es-ES_tradnl" altLang="es-CO" sz="2000" dirty="0"/>
            </a:p>
          </p:txBody>
        </p:sp>
      </p:grpSp>
    </p:spTree>
    <p:extLst>
      <p:ext uri="{BB962C8B-B14F-4D97-AF65-F5344CB8AC3E}">
        <p14:creationId xmlns:p14="http://schemas.microsoft.com/office/powerpoint/2010/main" val="774803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mc:AlternateContent xmlns:mc="http://schemas.openxmlformats.org/markup-compatibility/2006" xmlns:a14="http://schemas.microsoft.com/office/drawing/2010/main">
        <mc:Choice Requires="a14">
          <p:sp>
            <p:nvSpPr>
              <p:cNvPr id="5" name="CuadroTexto 4"/>
              <p:cNvSpPr txBox="1"/>
              <p:nvPr/>
            </p:nvSpPr>
            <p:spPr>
              <a:xfrm>
                <a:off x="251520" y="1628800"/>
                <a:ext cx="8639944" cy="4551631"/>
              </a:xfrm>
              <a:prstGeom prst="rect">
                <a:avLst/>
              </a:prstGeom>
              <a:noFill/>
            </p:spPr>
            <p:txBody>
              <a:bodyPr wrap="square" rtlCol="0">
                <a:spAutoFit/>
              </a:bodyPr>
              <a:lstStyle/>
              <a:p>
                <a:r>
                  <a:rPr lang="es-ES_tradnl" sz="1300" b="1" dirty="0" smtClean="0"/>
                  <a:t>Propiedad 1:</a:t>
                </a:r>
                <a:r>
                  <a:rPr lang="es-ES_tradnl" sz="1300" dirty="0" smtClean="0"/>
                  <a:t> Si A es una matriz simétrica, entonces el Grafo es no dirigido.</a:t>
                </a:r>
              </a:p>
              <a:p>
                <a:r>
                  <a:rPr lang="es-ES_tradnl" sz="1300" b="1" dirty="0" smtClean="0"/>
                  <a:t>  Seudocódigo: </a:t>
                </a:r>
                <a:r>
                  <a:rPr lang="es-ES_tradnl" sz="1300" dirty="0" smtClean="0"/>
                  <a:t>Entrada: la Matriz A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r>
                      <a:rPr lang="es-ES" sz="1300" b="0" i="0" smtClean="0">
                        <a:latin typeface="Cambria Math" panose="02040503050406030204" pitchFamily="18" charset="0"/>
                      </a:rPr>
                      <m:t>]</m:t>
                    </m:r>
                  </m:oMath>
                </a14:m>
                <a:r>
                  <a:rPr lang="es-ES_tradnl" sz="1300" b="1" dirty="0" smtClean="0"/>
                  <a:t> </a:t>
                </a:r>
                <a:r>
                  <a:rPr lang="es-ES_tradnl" sz="1300" dirty="0" smtClean="0"/>
                  <a:t>de dimensión </a:t>
                </a:r>
                <a:r>
                  <a:rPr lang="es-ES_tradnl" sz="1300" dirty="0" err="1" smtClean="0"/>
                  <a:t>nxn</a:t>
                </a:r>
                <a:r>
                  <a:rPr lang="es-ES_tradnl" sz="1300" dirty="0" smtClean="0"/>
                  <a:t>.</a:t>
                </a:r>
              </a:p>
              <a:p>
                <a:r>
                  <a:rPr lang="es-ES_tradnl" sz="1300" b="1" dirty="0"/>
                  <a:t>	 </a:t>
                </a:r>
                <a:r>
                  <a:rPr lang="es-ES_tradnl" sz="1300" b="1" dirty="0" smtClean="0"/>
                  <a:t>      </a:t>
                </a:r>
              </a:p>
              <a:p>
                <a:r>
                  <a:rPr lang="es-ES_tradnl" sz="1300" b="1" dirty="0"/>
                  <a:t> </a:t>
                </a:r>
                <a:r>
                  <a:rPr lang="es-ES_tradnl" sz="1300" b="1" dirty="0" smtClean="0"/>
                  <a:t>                          </a:t>
                </a:r>
                <a:r>
                  <a:rPr lang="es-ES_tradnl" sz="1300" b="1" dirty="0" err="1" smtClean="0"/>
                  <a:t>if</a:t>
                </a:r>
                <a:r>
                  <a:rPr lang="es-ES_tradnl" sz="1300" dirty="0" smtClean="0"/>
                  <a:t>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oMath>
                </a14:m>
                <a:r>
                  <a:rPr lang="es-ES_tradnl" sz="1300" b="1" dirty="0" smtClean="0"/>
                  <a:t> =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b="0" i="1" smtClean="0">
                            <a:latin typeface="Cambria Math" panose="02040503050406030204" pitchFamily="18" charset="0"/>
                          </a:rPr>
                          <m:t>𝑗</m:t>
                        </m:r>
                        <m:r>
                          <a:rPr lang="es-ES" sz="1300" i="1">
                            <a:latin typeface="Cambria Math" panose="02040503050406030204" pitchFamily="18" charset="0"/>
                          </a:rPr>
                          <m:t>𝑖</m:t>
                        </m:r>
                      </m:sub>
                    </m:sSub>
                  </m:oMath>
                </a14:m>
                <a:r>
                  <a:rPr lang="es-ES_tradnl" sz="1300" b="1" dirty="0" smtClean="0"/>
                  <a:t> </a:t>
                </a:r>
                <a:r>
                  <a:rPr lang="es-ES_tradnl" sz="1300" dirty="0" smtClean="0"/>
                  <a:t>) </a:t>
                </a:r>
                <a:r>
                  <a:rPr lang="es-ES_tradnl" sz="1300" b="1" dirty="0" err="1" smtClean="0"/>
                  <a:t>then</a:t>
                </a:r>
                <a:endParaRPr lang="es-ES_tradnl" sz="1300" b="1" dirty="0" smtClean="0"/>
              </a:p>
              <a:p>
                <a:r>
                  <a:rPr lang="es-ES_tradnl" sz="1300" b="1" dirty="0"/>
                  <a:t> </a:t>
                </a:r>
                <a:r>
                  <a:rPr lang="es-ES_tradnl" sz="1300" b="1" dirty="0" smtClean="0"/>
                  <a:t>                          </a:t>
                </a:r>
                <a:r>
                  <a:rPr lang="es-ES_tradnl" sz="1300" b="1" dirty="0" err="1" smtClean="0"/>
                  <a:t>return</a:t>
                </a:r>
                <a:r>
                  <a:rPr lang="es-ES_tradnl" sz="1300" b="1" dirty="0" smtClean="0"/>
                  <a:t> </a:t>
                </a:r>
                <a:r>
                  <a:rPr lang="es-ES_tradnl" sz="1300" dirty="0" smtClean="0"/>
                  <a:t>“El grafo es No dirigido”</a:t>
                </a:r>
              </a:p>
              <a:p>
                <a:r>
                  <a:rPr lang="es-ES_tradnl" sz="1300" b="1" dirty="0"/>
                  <a:t> </a:t>
                </a:r>
                <a:r>
                  <a:rPr lang="es-ES_tradnl" sz="1300" b="1" dirty="0" smtClean="0"/>
                  <a:t>                          </a:t>
                </a:r>
                <a:r>
                  <a:rPr lang="es-ES_tradnl" sz="1300" b="1" dirty="0" err="1" smtClean="0"/>
                  <a:t>end</a:t>
                </a:r>
                <a:r>
                  <a:rPr lang="es-ES_tradnl" sz="1300" b="1" dirty="0" smtClean="0"/>
                  <a:t> </a:t>
                </a:r>
                <a:r>
                  <a:rPr lang="es-ES_tradnl" sz="1300" b="1" dirty="0" err="1" smtClean="0"/>
                  <a:t>if</a:t>
                </a:r>
                <a:endParaRPr lang="es-ES_tradnl" sz="1300" b="1" dirty="0" smtClean="0"/>
              </a:p>
              <a:p>
                <a:endParaRPr lang="es-ES_tradnl" sz="1300" b="1" dirty="0" smtClean="0"/>
              </a:p>
              <a:p>
                <a:r>
                  <a:rPr lang="es-ES_tradnl" sz="1300" b="1" dirty="0" smtClean="0"/>
                  <a:t>Propiedad 2:</a:t>
                </a:r>
                <a:r>
                  <a:rPr lang="es-ES_tradnl" sz="1300" dirty="0" smtClean="0"/>
                  <a:t> Si en la matriz A las componentes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m:t>
                        </m:r>
                        <m:r>
                          <a:rPr lang="es-ES" sz="1300" b="0" i="1" smtClean="0">
                            <a:latin typeface="Cambria Math" panose="02040503050406030204" pitchFamily="18" charset="0"/>
                          </a:rPr>
                          <m:t>𝑖</m:t>
                        </m:r>
                      </m:sub>
                    </m:sSub>
                    <m:r>
                      <a:rPr lang="es-ES" sz="1300" i="1" smtClean="0">
                        <a:latin typeface="Cambria Math" panose="02040503050406030204" pitchFamily="18" charset="0"/>
                        <a:ea typeface="Cambria Math" panose="02040503050406030204" pitchFamily="18" charset="0"/>
                      </a:rPr>
                      <m:t>≠</m:t>
                    </m:r>
                    <m:r>
                      <a:rPr lang="es-ES" sz="1300" b="0" i="1" smtClean="0">
                        <a:latin typeface="Cambria Math" panose="02040503050406030204" pitchFamily="18" charset="0"/>
                        <a:ea typeface="Cambria Math" panose="02040503050406030204" pitchFamily="18" charset="0"/>
                      </a:rPr>
                      <m:t>0</m:t>
                    </m:r>
                  </m:oMath>
                </a14:m>
                <a:r>
                  <a:rPr lang="es-ES_tradnl" sz="1300" dirty="0" smtClean="0"/>
                  <a:t>, entonces el grafo tiene un </a:t>
                </a:r>
                <a:r>
                  <a:rPr lang="es-ES_tradnl" sz="1300" dirty="0" err="1" smtClean="0"/>
                  <a:t>loop</a:t>
                </a:r>
                <a:r>
                  <a:rPr lang="es-ES_tradnl" sz="1300" dirty="0" smtClean="0"/>
                  <a:t> en el nodo i</a:t>
                </a:r>
              </a:p>
              <a:p>
                <a:r>
                  <a:rPr lang="es-ES_tradnl" sz="1300" b="1" dirty="0"/>
                  <a:t> </a:t>
                </a:r>
                <a:r>
                  <a:rPr lang="es-ES_tradnl" sz="1300" b="1" dirty="0" smtClean="0"/>
                  <a:t> Seudocódigo: </a:t>
                </a:r>
                <a:r>
                  <a:rPr lang="es-ES_tradnl" sz="1300" dirty="0"/>
                  <a:t>Entrada: la Matriz A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r>
                      <a:rPr lang="es-ES" sz="1300">
                        <a:latin typeface="Cambria Math" panose="02040503050406030204" pitchFamily="18" charset="0"/>
                      </a:rPr>
                      <m:t>]</m:t>
                    </m:r>
                  </m:oMath>
                </a14:m>
                <a:r>
                  <a:rPr lang="es-ES_tradnl" sz="1300" b="1" dirty="0"/>
                  <a:t> </a:t>
                </a:r>
                <a:r>
                  <a:rPr lang="es-ES_tradnl" sz="1300" dirty="0"/>
                  <a:t>de dimensión </a:t>
                </a:r>
                <a:r>
                  <a:rPr lang="es-ES_tradnl" sz="1300" dirty="0" err="1" smtClean="0"/>
                  <a:t>nxn</a:t>
                </a:r>
                <a:r>
                  <a:rPr lang="es-ES_tradnl" sz="1300" b="1" dirty="0" smtClean="0"/>
                  <a:t>.</a:t>
                </a:r>
              </a:p>
              <a:p>
                <a:r>
                  <a:rPr lang="es-ES_tradnl" sz="1300" b="1" dirty="0" smtClean="0"/>
                  <a:t>                     </a:t>
                </a:r>
              </a:p>
              <a:p>
                <a:r>
                  <a:rPr lang="es-ES_tradnl" sz="1300" b="1" dirty="0" smtClean="0"/>
                  <a:t>                           </a:t>
                </a:r>
                <a:r>
                  <a:rPr lang="es-ES_tradnl" sz="1300" b="1" dirty="0" err="1" smtClean="0"/>
                  <a:t>if</a:t>
                </a:r>
                <a:r>
                  <a:rPr lang="es-ES_tradnl" sz="1300" dirty="0" smtClean="0"/>
                  <a:t>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𝑖𝑖</m:t>
                        </m:r>
                      </m:sub>
                    </m:sSub>
                    <m:r>
                      <a:rPr lang="es-ES" sz="1300" i="1">
                        <a:latin typeface="Cambria Math" panose="02040503050406030204" pitchFamily="18" charset="0"/>
                        <a:ea typeface="Cambria Math" panose="02040503050406030204" pitchFamily="18" charset="0"/>
                      </a:rPr>
                      <m:t>≠0</m:t>
                    </m:r>
                  </m:oMath>
                </a14:m>
                <a:r>
                  <a:rPr lang="es-ES_tradnl" sz="1300" dirty="0" smtClean="0"/>
                  <a:t>) </a:t>
                </a:r>
                <a:r>
                  <a:rPr lang="es-ES_tradnl" sz="1300" b="1" dirty="0" err="1"/>
                  <a:t>then</a:t>
                </a:r>
                <a:endParaRPr lang="es-ES_tradnl" sz="1300" b="1" dirty="0"/>
              </a:p>
              <a:p>
                <a:r>
                  <a:rPr lang="es-ES_tradnl" sz="1300" b="1" dirty="0"/>
                  <a:t>                           </a:t>
                </a:r>
                <a:r>
                  <a:rPr lang="es-ES_tradnl" sz="1300" b="1" dirty="0" err="1"/>
                  <a:t>return</a:t>
                </a:r>
                <a:r>
                  <a:rPr lang="es-ES_tradnl" sz="1300" b="1" dirty="0"/>
                  <a:t> </a:t>
                </a:r>
                <a:r>
                  <a:rPr lang="es-ES_tradnl" sz="1300" dirty="0"/>
                  <a:t>“El grafo </a:t>
                </a:r>
                <a:r>
                  <a:rPr lang="es-ES_tradnl" sz="1300" dirty="0" smtClean="0"/>
                  <a:t>tiene un </a:t>
                </a:r>
                <a:r>
                  <a:rPr lang="es-ES_tradnl" sz="1300" dirty="0" err="1" smtClean="0"/>
                  <a:t>Loop</a:t>
                </a:r>
                <a:r>
                  <a:rPr lang="es-ES_tradnl" sz="1300" dirty="0" smtClean="0"/>
                  <a:t> en el nodo i”</a:t>
                </a:r>
                <a:endParaRPr lang="es-ES_tradnl" sz="1300" b="1" dirty="0"/>
              </a:p>
              <a:p>
                <a:r>
                  <a:rPr lang="es-ES_tradnl" sz="1300" dirty="0" smtClean="0"/>
                  <a:t>                          </a:t>
                </a:r>
                <a:r>
                  <a:rPr lang="es-ES_tradnl" sz="1300" b="1" dirty="0" err="1" smtClean="0"/>
                  <a:t>end</a:t>
                </a:r>
                <a:r>
                  <a:rPr lang="es-ES_tradnl" sz="1300" b="1" dirty="0" smtClean="0"/>
                  <a:t> </a:t>
                </a:r>
                <a:r>
                  <a:rPr lang="es-ES_tradnl" sz="1300" b="1" dirty="0" err="1" smtClean="0"/>
                  <a:t>i</a:t>
                </a:r>
                <a:r>
                  <a:rPr lang="es-ES_tradnl" sz="1300" dirty="0" err="1" smtClean="0"/>
                  <a:t>f</a:t>
                </a:r>
                <a:endParaRPr lang="es-ES_tradnl" sz="1300" dirty="0" smtClean="0"/>
              </a:p>
              <a:p>
                <a:endParaRPr lang="es-ES_tradnl" sz="1300" dirty="0" smtClean="0"/>
              </a:p>
              <a:p>
                <a:r>
                  <a:rPr lang="es-ES_tradnl" sz="1300" b="1" dirty="0" smtClean="0"/>
                  <a:t>Propiedad 3: </a:t>
                </a:r>
                <a:r>
                  <a:rPr lang="es-ES_tradnl" sz="1300" dirty="0" smtClean="0"/>
                  <a:t>Si en la matriz A hay una componente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r>
                      <a:rPr lang="es-ES" sz="1300" b="0" i="0" smtClean="0">
                        <a:latin typeface="Cambria Math" panose="02040503050406030204" pitchFamily="18" charset="0"/>
                      </a:rPr>
                      <m:t>≥2</m:t>
                    </m:r>
                  </m:oMath>
                </a14:m>
                <a:r>
                  <a:rPr lang="es-ES_tradnl" sz="1300" dirty="0" smtClean="0"/>
                  <a:t>, entonces el Grafo tiene arcos paralelos entre los nodos i y j.</a:t>
                </a:r>
              </a:p>
              <a:p>
                <a:r>
                  <a:rPr lang="es-ES_tradnl" sz="1300" b="1" dirty="0"/>
                  <a:t> Seudocódigo: </a:t>
                </a:r>
                <a:r>
                  <a:rPr lang="es-ES_tradnl" sz="1300" dirty="0"/>
                  <a:t>Entrada: la Matriz A =[</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r>
                      <a:rPr lang="es-ES" sz="1300">
                        <a:latin typeface="Cambria Math" panose="02040503050406030204" pitchFamily="18" charset="0"/>
                      </a:rPr>
                      <m:t>]</m:t>
                    </m:r>
                  </m:oMath>
                </a14:m>
                <a:r>
                  <a:rPr lang="es-ES_tradnl" sz="1300" b="1" dirty="0"/>
                  <a:t> </a:t>
                </a:r>
                <a:r>
                  <a:rPr lang="es-ES_tradnl" sz="1300" dirty="0"/>
                  <a:t>de dimensión </a:t>
                </a:r>
                <a:r>
                  <a:rPr lang="es-ES_tradnl" sz="1300" dirty="0" err="1"/>
                  <a:t>nxn</a:t>
                </a:r>
                <a:r>
                  <a:rPr lang="es-ES_tradnl" sz="1300" b="1" dirty="0"/>
                  <a:t>.</a:t>
                </a:r>
              </a:p>
              <a:p>
                <a:r>
                  <a:rPr lang="es-ES_tradnl" sz="1300" b="1" dirty="0"/>
                  <a:t>                     </a:t>
                </a:r>
              </a:p>
              <a:p>
                <a:r>
                  <a:rPr lang="es-ES_tradnl" sz="1300" b="1" dirty="0"/>
                  <a:t>                           </a:t>
                </a:r>
                <a:r>
                  <a:rPr lang="es-ES_tradnl" sz="1300" b="1" dirty="0" err="1"/>
                  <a:t>if</a:t>
                </a:r>
                <a:r>
                  <a:rPr lang="es-ES_tradnl" sz="1300" dirty="0"/>
                  <a:t> </a:t>
                </a:r>
                <a:r>
                  <a:rPr lang="es-ES_tradnl" sz="1300" dirty="0" smtClean="0"/>
                  <a:t>(</a:t>
                </a:r>
                <a14:m>
                  <m:oMath xmlns:m="http://schemas.openxmlformats.org/officeDocument/2006/math">
                    <m:sSub>
                      <m:sSubPr>
                        <m:ctrlPr>
                          <a:rPr lang="es-ES_tradnl" sz="1300" i="1">
                            <a:latin typeface="Cambria Math" panose="02040503050406030204" pitchFamily="18" charset="0"/>
                          </a:rPr>
                        </m:ctrlPr>
                      </m:sSubPr>
                      <m:e>
                        <m:r>
                          <a:rPr lang="es-ES" sz="1300" i="1">
                            <a:latin typeface="Cambria Math" panose="02040503050406030204" pitchFamily="18" charset="0"/>
                          </a:rPr>
                          <m:t>𝑎</m:t>
                        </m:r>
                      </m:e>
                      <m:sub>
                        <m:r>
                          <a:rPr lang="es-ES" sz="1300" i="1">
                            <a:latin typeface="Cambria Math" panose="02040503050406030204" pitchFamily="18" charset="0"/>
                          </a:rPr>
                          <m:t>𝑖𝑗</m:t>
                        </m:r>
                      </m:sub>
                    </m:sSub>
                    <m:r>
                      <a:rPr lang="es-ES" sz="1300">
                        <a:latin typeface="Cambria Math" panose="02040503050406030204" pitchFamily="18" charset="0"/>
                      </a:rPr>
                      <m:t>≥2</m:t>
                    </m:r>
                  </m:oMath>
                </a14:m>
                <a:r>
                  <a:rPr lang="es-ES_tradnl" sz="1300" dirty="0" smtClean="0"/>
                  <a:t>) </a:t>
                </a:r>
                <a:r>
                  <a:rPr lang="es-ES_tradnl" sz="1300" b="1" dirty="0" err="1"/>
                  <a:t>then</a:t>
                </a:r>
                <a:endParaRPr lang="es-ES_tradnl" sz="1300" b="1" dirty="0"/>
              </a:p>
              <a:p>
                <a:r>
                  <a:rPr lang="es-ES_tradnl" sz="1300" b="1" dirty="0"/>
                  <a:t>                           </a:t>
                </a:r>
                <a:r>
                  <a:rPr lang="es-ES_tradnl" sz="1300" b="1" dirty="0" err="1"/>
                  <a:t>return</a:t>
                </a:r>
                <a:r>
                  <a:rPr lang="es-ES_tradnl" sz="1300" b="1" dirty="0"/>
                  <a:t> </a:t>
                </a:r>
                <a:r>
                  <a:rPr lang="es-ES_tradnl" sz="1300" dirty="0"/>
                  <a:t>“El grafo tiene un </a:t>
                </a:r>
                <a:r>
                  <a:rPr lang="es-ES_tradnl" sz="1300" dirty="0" err="1"/>
                  <a:t>Loop</a:t>
                </a:r>
                <a:r>
                  <a:rPr lang="es-ES_tradnl" sz="1300" dirty="0"/>
                  <a:t> en el nodo i”</a:t>
                </a:r>
                <a:endParaRPr lang="es-ES_tradnl" sz="1300" b="1" dirty="0"/>
              </a:p>
              <a:p>
                <a:r>
                  <a:rPr lang="es-ES_tradnl" sz="1300" dirty="0"/>
                  <a:t>                          </a:t>
                </a:r>
                <a:r>
                  <a:rPr lang="es-ES_tradnl" sz="1300" b="1" dirty="0" err="1"/>
                  <a:t>end</a:t>
                </a:r>
                <a:r>
                  <a:rPr lang="es-ES_tradnl" sz="1300" b="1" dirty="0"/>
                  <a:t> </a:t>
                </a:r>
                <a:r>
                  <a:rPr lang="es-ES_tradnl" sz="1300" b="1" dirty="0" err="1"/>
                  <a:t>i</a:t>
                </a:r>
                <a:r>
                  <a:rPr lang="es-ES_tradnl" sz="1300" dirty="0" err="1"/>
                  <a:t>f</a:t>
                </a:r>
                <a:endParaRPr lang="es-ES_tradnl" sz="1300" dirty="0"/>
              </a:p>
              <a:p>
                <a:endParaRPr lang="es-ES_tradnl" sz="1050" dirty="0" smtClean="0"/>
              </a:p>
            </p:txBody>
          </p:sp>
        </mc:Choice>
        <mc:Fallback xmlns="">
          <p:sp>
            <p:nvSpPr>
              <p:cNvPr id="5" name="CuadroTexto 4"/>
              <p:cNvSpPr txBox="1">
                <a:spLocks noRot="1" noChangeAspect="1" noMove="1" noResize="1" noEditPoints="1" noAdjustHandles="1" noChangeArrowheads="1" noChangeShapeType="1" noTextEdit="1"/>
              </p:cNvSpPr>
              <p:nvPr/>
            </p:nvSpPr>
            <p:spPr>
              <a:xfrm>
                <a:off x="251520" y="1628800"/>
                <a:ext cx="8639944" cy="4551631"/>
              </a:xfrm>
              <a:prstGeom prst="rect">
                <a:avLst/>
              </a:prstGeom>
              <a:blipFill>
                <a:blip r:embed="rId2"/>
                <a:stretch>
                  <a:fillRect l="-71"/>
                </a:stretch>
              </a:blipFill>
            </p:spPr>
            <p:txBody>
              <a:bodyPr/>
              <a:lstStyle/>
              <a:p>
                <a:r>
                  <a:rPr lang="es-ES_tradnl">
                    <a:noFill/>
                  </a:rPr>
                  <a:t> </a:t>
                </a:r>
              </a:p>
            </p:txBody>
          </p:sp>
        </mc:Fallback>
      </mc:AlternateContent>
    </p:spTree>
    <p:extLst>
      <p:ext uri="{BB962C8B-B14F-4D97-AF65-F5344CB8AC3E}">
        <p14:creationId xmlns:p14="http://schemas.microsoft.com/office/powerpoint/2010/main" val="2838293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p:grpSp>
        <p:nvGrpSpPr>
          <p:cNvPr id="14" name="Grupo 13"/>
          <p:cNvGrpSpPr/>
          <p:nvPr/>
        </p:nvGrpSpPr>
        <p:grpSpPr>
          <a:xfrm>
            <a:off x="1231710" y="1628800"/>
            <a:ext cx="6004586" cy="2160240"/>
            <a:chOff x="-36512" y="3405994"/>
            <a:chExt cx="5711825" cy="1586694"/>
          </a:xfrm>
        </p:grpSpPr>
        <p:pic>
          <p:nvPicPr>
            <p:cNvPr id="16"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22" y="3405994"/>
              <a:ext cx="2952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uadroTexto 4"/>
            <p:cNvSpPr txBox="1">
              <a:spLocks noChangeArrowheads="1"/>
            </p:cNvSpPr>
            <p:nvPr/>
          </p:nvSpPr>
          <p:spPr bwMode="auto">
            <a:xfrm>
              <a:off x="-36512" y="4792663"/>
              <a:ext cx="5711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s-CO" sz="700" b="1" dirty="0"/>
                <a:t>Fuente:</a:t>
              </a:r>
              <a:r>
                <a:rPr lang="en-US" altLang="es-CO" sz="700" dirty="0"/>
                <a:t> Mathematical Structures For Computers Science. Judith L. </a:t>
              </a:r>
              <a:r>
                <a:rPr lang="en-US" altLang="es-CO" sz="700" dirty="0" err="1"/>
                <a:t>Gersting</a:t>
              </a:r>
              <a:r>
                <a:rPr lang="en-US" altLang="es-CO" sz="700" dirty="0"/>
                <a:t>, Fifth Edition, W. H. Freeman and Company</a:t>
              </a:r>
              <a:r>
                <a:rPr lang="es-CO" altLang="es-CO" sz="700" dirty="0"/>
                <a:t> </a:t>
              </a:r>
              <a:r>
                <a:rPr lang="en-US" altLang="es-CO" sz="700" dirty="0" err="1"/>
                <a:t>Octubre</a:t>
              </a:r>
              <a:r>
                <a:rPr lang="en-US" altLang="es-CO" sz="700" dirty="0"/>
                <a:t> de 2005</a:t>
              </a:r>
              <a:r>
                <a:rPr lang="en-US" altLang="es-CO" sz="600" dirty="0"/>
                <a:t>.</a:t>
              </a:r>
              <a:endParaRPr lang="es-ES_tradnl" altLang="es-CO" sz="1400" dirty="0"/>
            </a:p>
          </p:txBody>
        </p:sp>
      </p:grpSp>
      <mc:AlternateContent xmlns:mc="http://schemas.openxmlformats.org/markup-compatibility/2006" xmlns:a14="http://schemas.microsoft.com/office/drawing/2010/main">
        <mc:Choice Requires="a14">
          <p:sp>
            <p:nvSpPr>
              <p:cNvPr id="5" name="CuadroTexto 4"/>
              <p:cNvSpPr txBox="1"/>
              <p:nvPr/>
            </p:nvSpPr>
            <p:spPr>
              <a:xfrm>
                <a:off x="0" y="3761378"/>
                <a:ext cx="9144000" cy="2722540"/>
              </a:xfrm>
              <a:prstGeom prst="rect">
                <a:avLst/>
              </a:prstGeom>
              <a:noFill/>
            </p:spPr>
            <p:txBody>
              <a:bodyPr wrap="square" rtlCol="0">
                <a:spAutoFit/>
              </a:bodyPr>
              <a:lstStyle/>
              <a:p>
                <a:r>
                  <a:rPr lang="es-ES" sz="1050" dirty="0" smtClean="0"/>
                  <a:t>Ahora vamos a analizar el grado de cada nodo</a:t>
                </a:r>
                <a:r>
                  <a:rPr lang="es-ES_tradnl" sz="1050" dirty="0" smtClean="0"/>
                  <a:t>, por lo tanto. El grado del nodo 1 es 3, el del nodo 2 es 4, del nodo 3 es 3, del nodo 4 es 1 y del nodo 5 es 0 (recuerde que este nodo por definición es aislado). ¿Cómo encontrar esta propiedad desde la matriz A?</a:t>
                </a:r>
              </a:p>
              <a:p>
                <a:endParaRPr lang="es-ES_tradnl" sz="1050" dirty="0" smtClean="0"/>
              </a:p>
              <a:p>
                <a:r>
                  <a:rPr lang="es-ES_tradnl" sz="1050" dirty="0" smtClean="0"/>
                  <a:t>Como puedes observar, esos números que representan el grado son precisamente la suma de las filas o columna (dado que es no dirigido y la matriz es simétrica) ¿Qué pasaría si es dirigido?  Lo anterior se puede escribir simbólicamente de la siguiente manera:</a:t>
                </a:r>
              </a:p>
              <a:p>
                <a:pPr algn="ctr"/>
                <a14:m>
                  <m:oMath xmlns:m="http://schemas.openxmlformats.org/officeDocument/2006/math">
                    <m:sSub>
                      <m:sSubPr>
                        <m:ctrlPr>
                          <a:rPr lang="es-ES_tradnl" sz="1050" i="1" smtClean="0">
                            <a:latin typeface="Cambria Math" panose="02040503050406030204" pitchFamily="18" charset="0"/>
                          </a:rPr>
                        </m:ctrlPr>
                      </m:sSubPr>
                      <m:e>
                        <m:r>
                          <a:rPr lang="es-ES" sz="1050" b="0" i="1" smtClean="0">
                            <a:latin typeface="Cambria Math" panose="02040503050406030204" pitchFamily="18" charset="0"/>
                          </a:rPr>
                          <m:t>𝐾</m:t>
                        </m:r>
                      </m:e>
                      <m:sub>
                        <m:r>
                          <a:rPr lang="es-ES" sz="1050" b="0" i="1" smtClean="0">
                            <a:latin typeface="Cambria Math" panose="02040503050406030204" pitchFamily="18" charset="0"/>
                          </a:rPr>
                          <m:t>𝑖</m:t>
                        </m:r>
                      </m:sub>
                    </m:sSub>
                    <m:r>
                      <a:rPr lang="es-ES" sz="1050" b="0" i="1" smtClean="0">
                        <a:latin typeface="Cambria Math" panose="02040503050406030204" pitchFamily="18" charset="0"/>
                      </a:rPr>
                      <m:t>=</m:t>
                    </m:r>
                    <m:nary>
                      <m:naryPr>
                        <m:chr m:val="∑"/>
                        <m:ctrlPr>
                          <a:rPr lang="es-ES" sz="1050" b="0" i="1" smtClean="0">
                            <a:latin typeface="Cambria Math" panose="02040503050406030204" pitchFamily="18" charset="0"/>
                          </a:rPr>
                        </m:ctrlPr>
                      </m:naryPr>
                      <m:sub>
                        <m:r>
                          <m:rPr>
                            <m:brk m:alnAt="23"/>
                          </m:rPr>
                          <a:rPr lang="es-ES" sz="1050" b="0" i="1" smtClean="0">
                            <a:latin typeface="Cambria Math" panose="02040503050406030204" pitchFamily="18" charset="0"/>
                          </a:rPr>
                          <m:t>𝑗</m:t>
                        </m:r>
                        <m:r>
                          <a:rPr lang="es-ES" sz="1050" b="0" i="1" smtClean="0">
                            <a:latin typeface="Cambria Math" panose="02040503050406030204" pitchFamily="18" charset="0"/>
                          </a:rPr>
                          <m:t>=1</m:t>
                        </m:r>
                      </m:sub>
                      <m:sup>
                        <m:r>
                          <a:rPr lang="es-ES" sz="1050" b="0" i="1" smtClean="0">
                            <a:latin typeface="Cambria Math" panose="02040503050406030204" pitchFamily="18" charset="0"/>
                          </a:rPr>
                          <m:t>𝑛</m:t>
                        </m:r>
                      </m:sup>
                      <m:e>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𝑎</m:t>
                            </m:r>
                          </m:e>
                          <m:sub>
                            <m:r>
                              <a:rPr lang="es-ES" sz="1050" b="0" i="1" smtClean="0">
                                <a:latin typeface="Cambria Math" panose="02040503050406030204" pitchFamily="18" charset="0"/>
                              </a:rPr>
                              <m:t>𝑖𝑗</m:t>
                            </m:r>
                          </m:sub>
                        </m:sSub>
                      </m:e>
                    </m:nary>
                  </m:oMath>
                </a14:m>
                <a:r>
                  <a:rPr lang="es-ES_tradnl" sz="1050" dirty="0" smtClean="0"/>
                  <a:t>  Donde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𝐾</m:t>
                        </m:r>
                      </m:e>
                      <m:sub>
                        <m:r>
                          <a:rPr lang="es-ES" sz="1050" i="1">
                            <a:latin typeface="Cambria Math" panose="02040503050406030204" pitchFamily="18" charset="0"/>
                          </a:rPr>
                          <m:t>𝑖</m:t>
                        </m:r>
                      </m:sub>
                    </m:sSub>
                  </m:oMath>
                </a14:m>
                <a:r>
                  <a:rPr lang="es-ES_tradnl" sz="1050" dirty="0" smtClean="0"/>
                  <a:t> representa el grado del nodo i</a:t>
                </a:r>
              </a:p>
              <a:p>
                <a:r>
                  <a:rPr lang="es-ES_tradnl" sz="1050" b="1" dirty="0"/>
                  <a:t> </a:t>
                </a:r>
                <a:endParaRPr lang="es-ES_tradnl" sz="1050" b="1" dirty="0" smtClean="0"/>
              </a:p>
              <a:p>
                <a:r>
                  <a:rPr lang="es-ES_tradnl" sz="1050" b="1" dirty="0" smtClean="0"/>
                  <a:t>Seudocódigo</a:t>
                </a:r>
                <a:r>
                  <a:rPr lang="es-ES_tradnl" sz="1050" b="1" dirty="0"/>
                  <a:t>: </a:t>
                </a:r>
                <a:r>
                  <a:rPr lang="es-ES_tradnl" sz="1050" dirty="0"/>
                  <a:t>Entrada: la Matriz A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𝑎</m:t>
                        </m:r>
                      </m:e>
                      <m:sub>
                        <m:r>
                          <a:rPr lang="es-ES" sz="1050" i="1">
                            <a:latin typeface="Cambria Math" panose="02040503050406030204" pitchFamily="18" charset="0"/>
                          </a:rPr>
                          <m:t>𝑖𝑗</m:t>
                        </m:r>
                      </m:sub>
                    </m:sSub>
                    <m:r>
                      <a:rPr lang="es-ES" sz="1050">
                        <a:latin typeface="Cambria Math" panose="02040503050406030204" pitchFamily="18" charset="0"/>
                      </a:rPr>
                      <m:t>]</m:t>
                    </m:r>
                  </m:oMath>
                </a14:m>
                <a:r>
                  <a:rPr lang="es-ES_tradnl" sz="1050" b="1" dirty="0"/>
                  <a:t> </a:t>
                </a:r>
                <a:r>
                  <a:rPr lang="es-ES_tradnl" sz="1050" dirty="0"/>
                  <a:t>de dimensión </a:t>
                </a:r>
                <a:r>
                  <a:rPr lang="es-ES_tradnl" sz="1050" dirty="0" err="1"/>
                  <a:t>nxn</a:t>
                </a:r>
                <a:r>
                  <a:rPr lang="es-ES_tradnl" sz="1050" b="1" dirty="0"/>
                  <a:t>.</a:t>
                </a:r>
              </a:p>
              <a:p>
                <a:r>
                  <a:rPr lang="es-ES_tradnl" sz="1050" b="1" dirty="0"/>
                  <a:t>                     </a:t>
                </a:r>
                <a:r>
                  <a:rPr lang="es-ES_tradnl" sz="1050" b="1" dirty="0" smtClean="0"/>
                  <a:t>      Sum = 0;</a:t>
                </a:r>
                <a:endParaRPr lang="es-ES_tradnl" sz="1050" b="1" dirty="0"/>
              </a:p>
              <a:p>
                <a:r>
                  <a:rPr lang="es-ES_tradnl" sz="1050" b="1" dirty="0"/>
                  <a:t>                           </a:t>
                </a:r>
                <a:r>
                  <a:rPr lang="es-ES_tradnl" sz="1050" b="1" dirty="0" err="1" smtClean="0"/>
                  <a:t>for</a:t>
                </a:r>
                <a:r>
                  <a:rPr lang="es-ES_tradnl" sz="1050" b="1" dirty="0" smtClean="0"/>
                  <a:t> </a:t>
                </a:r>
                <a:r>
                  <a:rPr lang="es-ES_tradnl" sz="1050" dirty="0" smtClean="0"/>
                  <a:t>i = 1 </a:t>
                </a:r>
                <a:r>
                  <a:rPr lang="es-ES_tradnl" sz="1050" b="1" dirty="0" smtClean="0"/>
                  <a:t>to </a:t>
                </a:r>
                <a:r>
                  <a:rPr lang="es-ES_tradnl" sz="1050" dirty="0" smtClean="0"/>
                  <a:t> n </a:t>
                </a:r>
                <a:r>
                  <a:rPr lang="es-ES_tradnl" sz="1050" b="1" dirty="0" smtClean="0"/>
                  <a:t>do</a:t>
                </a:r>
                <a:endParaRPr lang="es-ES_tradnl" sz="1050" b="1" dirty="0"/>
              </a:p>
              <a:p>
                <a:r>
                  <a:rPr lang="es-ES_tradnl" sz="1050" b="1" dirty="0" smtClean="0"/>
                  <a:t>                               </a:t>
                </a:r>
                <a:r>
                  <a:rPr lang="es-ES_tradnl" sz="1050" b="1" dirty="0" err="1" smtClean="0"/>
                  <a:t>for</a:t>
                </a:r>
                <a:r>
                  <a:rPr lang="es-ES_tradnl" sz="1050" dirty="0" smtClean="0"/>
                  <a:t> j = 1 </a:t>
                </a:r>
                <a:r>
                  <a:rPr lang="es-ES_tradnl" sz="1050" b="1" dirty="0" smtClean="0"/>
                  <a:t>to</a:t>
                </a:r>
                <a:r>
                  <a:rPr lang="es-ES_tradnl" sz="1050" dirty="0" smtClean="0"/>
                  <a:t> n </a:t>
                </a:r>
                <a:r>
                  <a:rPr lang="es-ES_tradnl" sz="1050" b="1" dirty="0" smtClean="0"/>
                  <a:t>do </a:t>
                </a:r>
              </a:p>
              <a:p>
                <a:r>
                  <a:rPr lang="es-ES_tradnl" sz="1050" b="1" dirty="0"/>
                  <a:t> </a:t>
                </a:r>
                <a:r>
                  <a:rPr lang="es-ES_tradnl" sz="1050" b="1" dirty="0" smtClean="0"/>
                  <a:t>                                  </a:t>
                </a:r>
                <a:r>
                  <a:rPr lang="es-ES_tradnl" sz="1050" dirty="0" smtClean="0"/>
                  <a:t>Sum = Sum + </a:t>
                </a:r>
                <a:r>
                  <a:rPr lang="es-ES_tradnl" sz="1050" b="1" dirty="0" smtClean="0"/>
                  <a:t> </a:t>
                </a:r>
                <a14:m>
                  <m:oMath xmlns:m="http://schemas.openxmlformats.org/officeDocument/2006/math">
                    <m:sSub>
                      <m:sSubPr>
                        <m:ctrlPr>
                          <a:rPr lang="es-ES" sz="1050" i="1">
                            <a:latin typeface="Cambria Math" panose="02040503050406030204" pitchFamily="18" charset="0"/>
                          </a:rPr>
                        </m:ctrlPr>
                      </m:sSubPr>
                      <m:e>
                        <m:r>
                          <a:rPr lang="es-ES" sz="1050" i="1">
                            <a:latin typeface="Cambria Math" panose="02040503050406030204" pitchFamily="18" charset="0"/>
                          </a:rPr>
                          <m:t>𝑎</m:t>
                        </m:r>
                      </m:e>
                      <m:sub>
                        <m:r>
                          <a:rPr lang="es-ES" sz="1050" i="1">
                            <a:latin typeface="Cambria Math" panose="02040503050406030204" pitchFamily="18" charset="0"/>
                          </a:rPr>
                          <m:t>𝑖𝑗</m:t>
                        </m:r>
                      </m:sub>
                    </m:sSub>
                  </m:oMath>
                </a14:m>
                <a:r>
                  <a:rPr lang="es-ES_tradnl" sz="1050" dirty="0" smtClean="0"/>
                  <a:t>;</a:t>
                </a:r>
                <a:r>
                  <a:rPr lang="es-ES_tradnl" sz="1050" b="1" dirty="0" smtClean="0"/>
                  <a:t>                       </a:t>
                </a:r>
              </a:p>
              <a:p>
                <a:r>
                  <a:rPr lang="es-ES_tradnl" sz="1050" b="1" dirty="0" smtClean="0"/>
                  <a:t>                                  </a:t>
                </a:r>
                <a:r>
                  <a:rPr lang="es-ES_tradnl" sz="1050" b="1" dirty="0" err="1" smtClean="0"/>
                  <a:t>return</a:t>
                </a:r>
                <a:r>
                  <a:rPr lang="es-ES_tradnl" sz="1050" b="1" dirty="0" smtClean="0"/>
                  <a:t> </a:t>
                </a:r>
                <a:r>
                  <a:rPr lang="es-ES_tradnl" sz="1050" dirty="0"/>
                  <a:t>“El </a:t>
                </a:r>
                <a:r>
                  <a:rPr lang="es-ES_tradnl" sz="1050" dirty="0" smtClean="0"/>
                  <a:t>grado del nodo i es </a:t>
                </a:r>
                <a14:m>
                  <m:oMath xmlns:m="http://schemas.openxmlformats.org/officeDocument/2006/math">
                    <m:sSub>
                      <m:sSubPr>
                        <m:ctrlPr>
                          <a:rPr lang="es-ES_tradnl" sz="1050" i="1">
                            <a:latin typeface="Cambria Math" panose="02040503050406030204" pitchFamily="18" charset="0"/>
                          </a:rPr>
                        </m:ctrlPr>
                      </m:sSubPr>
                      <m:e>
                        <m:r>
                          <a:rPr lang="es-ES" sz="1050" i="1">
                            <a:latin typeface="Cambria Math" panose="02040503050406030204" pitchFamily="18" charset="0"/>
                          </a:rPr>
                          <m:t>𝐾</m:t>
                        </m:r>
                      </m:e>
                      <m:sub>
                        <m:r>
                          <a:rPr lang="es-ES" sz="1050" i="1">
                            <a:latin typeface="Cambria Math" panose="02040503050406030204" pitchFamily="18" charset="0"/>
                          </a:rPr>
                          <m:t>𝑖</m:t>
                        </m:r>
                      </m:sub>
                    </m:sSub>
                  </m:oMath>
                </a14:m>
                <a:r>
                  <a:rPr lang="es-ES_tradnl" sz="1050" dirty="0" smtClean="0"/>
                  <a:t>”</a:t>
                </a:r>
                <a:endParaRPr lang="es-ES_tradnl" sz="1050" b="1" dirty="0"/>
              </a:p>
              <a:p>
                <a:r>
                  <a:rPr lang="es-ES_tradnl" sz="1050" dirty="0"/>
                  <a:t>                          </a:t>
                </a:r>
                <a:r>
                  <a:rPr lang="es-ES_tradnl" sz="1050" b="1" dirty="0" err="1"/>
                  <a:t>end</a:t>
                </a:r>
                <a:r>
                  <a:rPr lang="es-ES_tradnl" sz="1050" b="1" dirty="0"/>
                  <a:t> </a:t>
                </a:r>
                <a:r>
                  <a:rPr lang="es-ES_tradnl" sz="1050" b="1" dirty="0" err="1" smtClean="0"/>
                  <a:t>for</a:t>
                </a:r>
                <a:endParaRPr lang="es-ES_tradnl" sz="1050" b="1" dirty="0" smtClean="0"/>
              </a:p>
              <a:p>
                <a:r>
                  <a:rPr lang="es-ES_tradnl" sz="1050" b="1" dirty="0"/>
                  <a:t> </a:t>
                </a:r>
                <a:r>
                  <a:rPr lang="es-ES_tradnl" sz="1050" b="1" dirty="0" smtClean="0"/>
                  <a:t>                               </a:t>
                </a:r>
                <a:r>
                  <a:rPr lang="es-ES_tradnl" sz="1050" b="1" dirty="0" err="1" smtClean="0"/>
                  <a:t>end</a:t>
                </a:r>
                <a:r>
                  <a:rPr lang="es-ES_tradnl" sz="1050" b="1" dirty="0" smtClean="0"/>
                  <a:t> </a:t>
                </a:r>
                <a:r>
                  <a:rPr lang="es-ES_tradnl" sz="1050" b="1" dirty="0" err="1" smtClean="0"/>
                  <a:t>for</a:t>
                </a:r>
                <a:endParaRPr lang="es-ES_tradnl" sz="1050" dirty="0"/>
              </a:p>
              <a:p>
                <a:endParaRPr lang="es-ES_tradnl" sz="1050" dirty="0" smtClean="0"/>
              </a:p>
            </p:txBody>
          </p:sp>
        </mc:Choice>
        <mc:Fallback xmlns="">
          <p:sp>
            <p:nvSpPr>
              <p:cNvPr id="5" name="CuadroTexto 4"/>
              <p:cNvSpPr txBox="1">
                <a:spLocks noRot="1" noChangeAspect="1" noMove="1" noResize="1" noEditPoints="1" noAdjustHandles="1" noChangeArrowheads="1" noChangeShapeType="1" noTextEdit="1"/>
              </p:cNvSpPr>
              <p:nvPr/>
            </p:nvSpPr>
            <p:spPr>
              <a:xfrm>
                <a:off x="0" y="3761378"/>
                <a:ext cx="9144000" cy="2722540"/>
              </a:xfrm>
              <a:prstGeom prst="rect">
                <a:avLst/>
              </a:prstGeom>
              <a:blipFill>
                <a:blip r:embed="rId3"/>
                <a:stretch>
                  <a:fillRect r="-333"/>
                </a:stretch>
              </a:blipFill>
            </p:spPr>
            <p:txBody>
              <a:bodyPr/>
              <a:lstStyle/>
              <a:p>
                <a:r>
                  <a:rPr lang="es-ES_tradnl">
                    <a:noFill/>
                  </a:rPr>
                  <a:t> </a:t>
                </a:r>
              </a:p>
            </p:txBody>
          </p:sp>
        </mc:Fallback>
      </mc:AlternateContent>
      <p:grpSp>
        <p:nvGrpSpPr>
          <p:cNvPr id="3" name="Grupo 2"/>
          <p:cNvGrpSpPr/>
          <p:nvPr/>
        </p:nvGrpSpPr>
        <p:grpSpPr>
          <a:xfrm>
            <a:off x="5580112" y="1772816"/>
            <a:ext cx="2935034" cy="1787988"/>
            <a:chOff x="5580112" y="1700808"/>
            <a:chExt cx="2935034" cy="1787988"/>
          </a:xfrm>
        </p:grpSpPr>
        <mc:AlternateContent xmlns:mc="http://schemas.openxmlformats.org/markup-compatibility/2006" xmlns:a14="http://schemas.microsoft.com/office/drawing/2010/main">
          <mc:Choice Requires="a14">
            <p:sp>
              <p:nvSpPr>
                <p:cNvPr id="2" name="Rectángulo 1"/>
                <p:cNvSpPr/>
                <p:nvPr/>
              </p:nvSpPr>
              <p:spPr>
                <a:xfrm>
                  <a:off x="5580112" y="1700808"/>
                  <a:ext cx="2935034" cy="144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i="1">
                            <a:latin typeface="Cambria Math" panose="02040503050406030204" pitchFamily="18" charset="0"/>
                          </a:rPr>
                          <m:t>𝐴</m:t>
                        </m:r>
                        <m:r>
                          <a:rPr lang="es-ES_tradnl" i="0">
                            <a:latin typeface="Cambria Math" panose="02040503050406030204" pitchFamily="18" charset="0"/>
                          </a:rPr>
                          <m:t>=</m:t>
                        </m:r>
                        <m:sSub>
                          <m:sSubPr>
                            <m:ctrlPr>
                              <a:rPr lang="es-ES_tradnl" i="1">
                                <a:latin typeface="Cambria Math" panose="02040503050406030204" pitchFamily="18" charset="0"/>
                              </a:rPr>
                            </m:ctrlPr>
                          </m:sSubPr>
                          <m:e>
                            <m:d>
                              <m:dPr>
                                <m:ctrlPr>
                                  <a:rPr lang="es-ES_tradnl" i="1">
                                    <a:latin typeface="Cambria Math" panose="02040503050406030204" pitchFamily="18" charset="0"/>
                                  </a:rPr>
                                </m:ctrlPr>
                              </m:dPr>
                              <m:e>
                                <m:m>
                                  <m:mPr>
                                    <m:mcs>
                                      <m:mc>
                                        <m:mcPr>
                                          <m:count m:val="5"/>
                                          <m:mcJc m:val="center"/>
                                        </m:mcPr>
                                      </m:mc>
                                    </m:mcs>
                                    <m:ctrlPr>
                                      <a:rPr lang="es-ES_tradnl" i="1">
                                        <a:latin typeface="Cambria Math" panose="02040503050406030204" pitchFamily="18" charset="0"/>
                                      </a:rPr>
                                    </m:ctrlPr>
                                  </m:mPr>
                                  <m:mr>
                                    <m:e>
                                      <m:r>
                                        <a:rPr lang="es-ES_tradnl" i="0">
                                          <a:latin typeface="Cambria Math" panose="02040503050406030204" pitchFamily="18" charset="0"/>
                                        </a:rPr>
                                        <m:t>0</m:t>
                                      </m:r>
                                    </m:e>
                                    <m:e>
                                      <m:r>
                                        <a:rPr lang="es-ES_tradnl" i="0">
                                          <a:latin typeface="Cambria Math" panose="02040503050406030204" pitchFamily="18" charset="0"/>
                                        </a:rPr>
                                        <m:t>2</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2</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mr>
                                </m:m>
                              </m:e>
                            </m:d>
                          </m:e>
                          <m:sub>
                            <m:r>
                              <a:rPr lang="es-ES_tradnl" i="0">
                                <a:latin typeface="Cambria Math" panose="02040503050406030204" pitchFamily="18" charset="0"/>
                              </a:rPr>
                              <m:t>5</m:t>
                            </m:r>
                            <m:r>
                              <a:rPr lang="es-ES_tradnl" i="1">
                                <a:latin typeface="Cambria Math" panose="02040503050406030204" pitchFamily="18" charset="0"/>
                              </a:rPr>
                              <m:t>𝑥</m:t>
                            </m:r>
                            <m:r>
                              <a:rPr lang="es-ES_tradnl" i="0">
                                <a:latin typeface="Cambria Math" panose="02040503050406030204" pitchFamily="18" charset="0"/>
                              </a:rPr>
                              <m:t>5</m:t>
                            </m:r>
                          </m:sub>
                        </m:sSub>
                      </m:oMath>
                    </m:oMathPara>
                  </a14:m>
                  <a:endParaRPr lang="es-ES_tradnl" dirty="0"/>
                </a:p>
              </p:txBody>
            </p:sp>
          </mc:Choice>
          <mc:Fallback xmlns="">
            <p:sp>
              <p:nvSpPr>
                <p:cNvPr id="2" name="Rectángulo 1"/>
                <p:cNvSpPr>
                  <a:spLocks noRot="1" noChangeAspect="1" noMove="1" noResize="1" noEditPoints="1" noAdjustHandles="1" noChangeArrowheads="1" noChangeShapeType="1" noTextEdit="1"/>
                </p:cNvSpPr>
                <p:nvPr/>
              </p:nvSpPr>
              <p:spPr>
                <a:xfrm>
                  <a:off x="5580112" y="1700808"/>
                  <a:ext cx="2935034" cy="1445204"/>
                </a:xfrm>
                <a:prstGeom prst="rect">
                  <a:avLst/>
                </a:prstGeom>
                <a:blipFill>
                  <a:blip r:embed="rId4"/>
                  <a:stretch>
                    <a:fillRect/>
                  </a:stretch>
                </a:blipFill>
              </p:spPr>
              <p:txBody>
                <a:bodyPr/>
                <a:lstStyle/>
                <a:p>
                  <a:r>
                    <a:rPr lang="es-ES_tradnl">
                      <a:noFill/>
                    </a:rPr>
                    <a:t> </a:t>
                  </a:r>
                </a:p>
              </p:txBody>
            </p:sp>
          </mc:Fallback>
        </mc:AlternateContent>
        <p:sp>
          <p:nvSpPr>
            <p:cNvPr id="8" name="CuadroTexto 4"/>
            <p:cNvSpPr txBox="1">
              <a:spLocks noChangeArrowheads="1"/>
            </p:cNvSpPr>
            <p:nvPr/>
          </p:nvSpPr>
          <p:spPr bwMode="auto">
            <a:xfrm>
              <a:off x="5945183" y="3242575"/>
              <a:ext cx="2204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CO" sz="1000" b="1" dirty="0" smtClean="0"/>
                <a:t>Matriz de Adyacencia del Grafo</a:t>
              </a:r>
              <a:endParaRPr lang="es-ES_tradnl" altLang="es-CO" sz="2000" dirty="0"/>
            </a:p>
          </p:txBody>
        </p:sp>
      </p:grpSp>
    </p:spTree>
    <p:extLst>
      <p:ext uri="{BB962C8B-B14F-4D97-AF65-F5344CB8AC3E}">
        <p14:creationId xmlns:p14="http://schemas.microsoft.com/office/powerpoint/2010/main" val="25936237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CuadroTexto"/>
          <p:cNvSpPr txBox="1">
            <a:spLocks noChangeArrowheads="1"/>
          </p:cNvSpPr>
          <p:nvPr/>
        </p:nvSpPr>
        <p:spPr bwMode="auto">
          <a:xfrm>
            <a:off x="755576" y="764704"/>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DISTRIBUCION DE GRADO EN UN GRAFO DIRIGIDO</a:t>
            </a:r>
          </a:p>
        </p:txBody>
      </p:sp>
      <p:graphicFrame>
        <p:nvGraphicFramePr>
          <p:cNvPr id="8" name="3 Tabla"/>
          <p:cNvGraphicFramePr>
            <a:graphicFrameLocks noGrp="1"/>
          </p:cNvGraphicFramePr>
          <p:nvPr>
            <p:extLst>
              <p:ext uri="{D42A27DB-BD31-4B8C-83A1-F6EECF244321}">
                <p14:modId xmlns:p14="http://schemas.microsoft.com/office/powerpoint/2010/main" val="1670454924"/>
              </p:ext>
            </p:extLst>
          </p:nvPr>
        </p:nvGraphicFramePr>
        <p:xfrm>
          <a:off x="1729004" y="3717032"/>
          <a:ext cx="5688012" cy="2447924"/>
        </p:xfrm>
        <a:graphic>
          <a:graphicData uri="http://schemas.openxmlformats.org/drawingml/2006/table">
            <a:tbl>
              <a:tblPr firstRow="1" bandRow="1">
                <a:tableStyleId>{5C22544A-7EE6-4342-B048-85BDC9FD1C3A}</a:tableStyleId>
              </a:tblPr>
              <a:tblGrid>
                <a:gridCol w="1109013">
                  <a:extLst>
                    <a:ext uri="{9D8B030D-6E8A-4147-A177-3AD203B41FA5}">
                      <a16:colId xmlns:a16="http://schemas.microsoft.com/office/drawing/2014/main" val="20000"/>
                    </a:ext>
                  </a:extLst>
                </a:gridCol>
                <a:gridCol w="1360857">
                  <a:extLst>
                    <a:ext uri="{9D8B030D-6E8A-4147-A177-3AD203B41FA5}">
                      <a16:colId xmlns:a16="http://schemas.microsoft.com/office/drawing/2014/main" val="20001"/>
                    </a:ext>
                  </a:extLst>
                </a:gridCol>
                <a:gridCol w="1896025">
                  <a:extLst>
                    <a:ext uri="{9D8B030D-6E8A-4147-A177-3AD203B41FA5}">
                      <a16:colId xmlns:a16="http://schemas.microsoft.com/office/drawing/2014/main" val="20002"/>
                    </a:ext>
                  </a:extLst>
                </a:gridCol>
                <a:gridCol w="1322117">
                  <a:extLst>
                    <a:ext uri="{9D8B030D-6E8A-4147-A177-3AD203B41FA5}">
                      <a16:colId xmlns:a16="http://schemas.microsoft.com/office/drawing/2014/main" val="20003"/>
                    </a:ext>
                  </a:extLst>
                </a:gridCol>
              </a:tblGrid>
              <a:tr h="745020">
                <a:tc>
                  <a:txBody>
                    <a:bodyPr/>
                    <a:lstStyle/>
                    <a:p>
                      <a:pPr algn="ctr"/>
                      <a:r>
                        <a:rPr lang="es-CO" sz="1400" dirty="0" smtClean="0">
                          <a:solidFill>
                            <a:schemeClr val="tx1"/>
                          </a:solidFill>
                        </a:rPr>
                        <a:t>Nodos</a:t>
                      </a:r>
                      <a:endParaRPr lang="es-CO" sz="1400" dirty="0">
                        <a:solidFill>
                          <a:schemeClr val="tx1"/>
                        </a:solidFill>
                      </a:endParaRPr>
                    </a:p>
                  </a:txBody>
                  <a:tcPr marL="91430" marR="91430" marT="45713" marB="45713"/>
                </a:tc>
                <a:tc>
                  <a:txBody>
                    <a:bodyPr/>
                    <a:lstStyle/>
                    <a:p>
                      <a:pPr algn="ctr"/>
                      <a:r>
                        <a:rPr lang="es-CO" sz="1400" dirty="0" smtClean="0">
                          <a:solidFill>
                            <a:schemeClr val="tx1"/>
                          </a:solidFill>
                        </a:rPr>
                        <a:t>Grado in</a:t>
                      </a:r>
                      <a:endParaRPr lang="es-CO" sz="1400" dirty="0">
                        <a:solidFill>
                          <a:schemeClr val="tx1"/>
                        </a:solidFill>
                      </a:endParaRPr>
                    </a:p>
                  </a:txBody>
                  <a:tcPr marL="91430" marR="91430" marT="45713" marB="45713"/>
                </a:tc>
                <a:tc>
                  <a:txBody>
                    <a:bodyPr/>
                    <a:lstStyle/>
                    <a:p>
                      <a:pPr algn="ctr"/>
                      <a:r>
                        <a:rPr lang="es-CO" sz="1400" dirty="0" smtClean="0">
                          <a:solidFill>
                            <a:schemeClr val="tx1"/>
                          </a:solidFill>
                        </a:rPr>
                        <a:t>Grado out</a:t>
                      </a:r>
                      <a:endParaRPr lang="es-CO" sz="1400" dirty="0">
                        <a:solidFill>
                          <a:schemeClr val="tx1"/>
                        </a:solidFill>
                      </a:endParaRPr>
                    </a:p>
                  </a:txBody>
                  <a:tcPr marL="91430" marR="91430" marT="45713" marB="45713"/>
                </a:tc>
                <a:tc>
                  <a:txBody>
                    <a:bodyPr/>
                    <a:lstStyle/>
                    <a:p>
                      <a:pPr algn="ctr"/>
                      <a:r>
                        <a:rPr lang="es-CO" sz="1400" dirty="0" smtClean="0">
                          <a:solidFill>
                            <a:schemeClr val="tx1"/>
                          </a:solidFill>
                        </a:rPr>
                        <a:t>Grado Total</a:t>
                      </a:r>
                      <a:endParaRPr lang="es-CO" sz="1400" dirty="0">
                        <a:solidFill>
                          <a:schemeClr val="tx1"/>
                        </a:solidFill>
                      </a:endParaRPr>
                    </a:p>
                  </a:txBody>
                  <a:tcPr marL="91430" marR="91430" marT="45713" marB="45713"/>
                </a:tc>
                <a:extLst>
                  <a:ext uri="{0D108BD9-81ED-4DB2-BD59-A6C34878D82A}">
                    <a16:rowId xmlns:a16="http://schemas.microsoft.com/office/drawing/2014/main" val="10000"/>
                  </a:ext>
                </a:extLst>
              </a:tr>
              <a:tr h="425726">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3</a:t>
                      </a:r>
                      <a:endParaRPr lang="es-CO" sz="1400" dirty="0"/>
                    </a:p>
                  </a:txBody>
                  <a:tcPr marL="91430" marR="91430" marT="45713" marB="45713"/>
                </a:tc>
                <a:tc>
                  <a:txBody>
                    <a:bodyPr/>
                    <a:lstStyle/>
                    <a:p>
                      <a:pPr algn="ctr"/>
                      <a:r>
                        <a:rPr lang="es-CO" sz="1400" dirty="0" smtClean="0"/>
                        <a:t>4</a:t>
                      </a:r>
                      <a:endParaRPr lang="es-CO" sz="1400" dirty="0"/>
                    </a:p>
                  </a:txBody>
                  <a:tcPr marL="91430" marR="91430" marT="45713" marB="45713"/>
                </a:tc>
                <a:extLst>
                  <a:ext uri="{0D108BD9-81ED-4DB2-BD59-A6C34878D82A}">
                    <a16:rowId xmlns:a16="http://schemas.microsoft.com/office/drawing/2014/main" val="10001"/>
                  </a:ext>
                </a:extLst>
              </a:tr>
              <a:tr h="425726">
                <a:tc>
                  <a:txBody>
                    <a:bodyPr/>
                    <a:lstStyle/>
                    <a:p>
                      <a:pPr algn="ctr"/>
                      <a:r>
                        <a:rPr lang="es-CO" sz="1400" dirty="0" smtClean="0"/>
                        <a:t>2</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0</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extLst>
                  <a:ext uri="{0D108BD9-81ED-4DB2-BD59-A6C34878D82A}">
                    <a16:rowId xmlns:a16="http://schemas.microsoft.com/office/drawing/2014/main" val="10002"/>
                  </a:ext>
                </a:extLst>
              </a:tr>
              <a:tr h="425726">
                <a:tc>
                  <a:txBody>
                    <a:bodyPr/>
                    <a:lstStyle/>
                    <a:p>
                      <a:pPr algn="ctr"/>
                      <a:r>
                        <a:rPr lang="es-CO" sz="1400" dirty="0" smtClean="0"/>
                        <a:t>3</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2</a:t>
                      </a:r>
                      <a:endParaRPr lang="es-CO" sz="1400" dirty="0"/>
                    </a:p>
                  </a:txBody>
                  <a:tcPr marL="91430" marR="91430" marT="45713" marB="45713"/>
                </a:tc>
                <a:extLst>
                  <a:ext uri="{0D108BD9-81ED-4DB2-BD59-A6C34878D82A}">
                    <a16:rowId xmlns:a16="http://schemas.microsoft.com/office/drawing/2014/main" val="10003"/>
                  </a:ext>
                </a:extLst>
              </a:tr>
              <a:tr h="425726">
                <a:tc>
                  <a:txBody>
                    <a:bodyPr/>
                    <a:lstStyle/>
                    <a:p>
                      <a:pPr algn="ctr"/>
                      <a:r>
                        <a:rPr lang="es-CO" sz="1400" dirty="0" smtClean="0"/>
                        <a:t>4</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1</a:t>
                      </a:r>
                      <a:endParaRPr lang="es-CO" sz="1400" dirty="0"/>
                    </a:p>
                  </a:txBody>
                  <a:tcPr marL="91430" marR="91430" marT="45713" marB="45713"/>
                </a:tc>
                <a:tc>
                  <a:txBody>
                    <a:bodyPr/>
                    <a:lstStyle/>
                    <a:p>
                      <a:pPr algn="ctr"/>
                      <a:r>
                        <a:rPr lang="es-CO" sz="1400" dirty="0" smtClean="0"/>
                        <a:t>2</a:t>
                      </a:r>
                      <a:endParaRPr lang="es-CO" sz="1400" dirty="0"/>
                    </a:p>
                  </a:txBody>
                  <a:tcPr marL="91430" marR="91430" marT="45713" marB="45713"/>
                </a:tc>
                <a:extLst>
                  <a:ext uri="{0D108BD9-81ED-4DB2-BD59-A6C34878D82A}">
                    <a16:rowId xmlns:a16="http://schemas.microsoft.com/office/drawing/2014/main" val="10004"/>
                  </a:ext>
                </a:extLst>
              </a:tr>
            </a:tbl>
          </a:graphicData>
        </a:graphic>
      </p:graphicFrame>
      <p:sp>
        <p:nvSpPr>
          <p:cNvPr id="9" name="4 CuadroTexto"/>
          <p:cNvSpPr txBox="1">
            <a:spLocks noChangeArrowheads="1"/>
          </p:cNvSpPr>
          <p:nvPr/>
        </p:nvSpPr>
        <p:spPr bwMode="auto">
          <a:xfrm>
            <a:off x="2816782" y="3284538"/>
            <a:ext cx="3527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1800" b="1" dirty="0"/>
              <a:t>Distribución de grados</a:t>
            </a:r>
          </a:p>
        </p:txBody>
      </p:sp>
      <p:grpSp>
        <p:nvGrpSpPr>
          <p:cNvPr id="3" name="Grupo 2"/>
          <p:cNvGrpSpPr/>
          <p:nvPr/>
        </p:nvGrpSpPr>
        <p:grpSpPr>
          <a:xfrm>
            <a:off x="1619672" y="1628800"/>
            <a:ext cx="5891206" cy="1619250"/>
            <a:chOff x="1835696" y="1593726"/>
            <a:chExt cx="5891206" cy="16192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593726"/>
              <a:ext cx="2665413"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2" name="Rectángulo 1"/>
                <p:cNvSpPr/>
                <p:nvPr/>
              </p:nvSpPr>
              <p:spPr>
                <a:xfrm>
                  <a:off x="5162482" y="1693802"/>
                  <a:ext cx="2564420" cy="11645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ES_tradnl" i="1">
                            <a:latin typeface="Cambria Math" panose="02040503050406030204" pitchFamily="18" charset="0"/>
                          </a:rPr>
                          <m:t>𝐴</m:t>
                        </m:r>
                        <m:r>
                          <a:rPr lang="es-ES_tradnl" i="0">
                            <a:latin typeface="Cambria Math" panose="02040503050406030204" pitchFamily="18" charset="0"/>
                          </a:rPr>
                          <m:t>=</m:t>
                        </m:r>
                        <m:sSub>
                          <m:sSubPr>
                            <m:ctrlPr>
                              <a:rPr lang="es-ES_tradnl" i="1">
                                <a:latin typeface="Cambria Math" panose="02040503050406030204" pitchFamily="18" charset="0"/>
                              </a:rPr>
                            </m:ctrlPr>
                          </m:sSubPr>
                          <m:e>
                            <m:d>
                              <m:dPr>
                                <m:ctrlPr>
                                  <a:rPr lang="es-ES_tradnl" i="1">
                                    <a:latin typeface="Cambria Math" panose="02040503050406030204" pitchFamily="18" charset="0"/>
                                  </a:rPr>
                                </m:ctrlPr>
                              </m:dPr>
                              <m:e>
                                <m:m>
                                  <m:mPr>
                                    <m:mcs>
                                      <m:mc>
                                        <m:mcPr>
                                          <m:count m:val="4"/>
                                          <m:mcJc m:val="center"/>
                                        </m:mcPr>
                                      </m:mc>
                                    </m:mcs>
                                    <m:ctrlPr>
                                      <a:rPr lang="es-ES_tradnl" i="1">
                                        <a:latin typeface="Cambria Math" panose="02040503050406030204" pitchFamily="18" charset="0"/>
                                      </a:rPr>
                                    </m:ctrlPr>
                                  </m:mPr>
                                  <m:mr>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1</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mr>
                                </m:m>
                              </m:e>
                            </m:d>
                          </m:e>
                          <m:sub>
                            <m:r>
                              <a:rPr lang="es-ES_tradnl" i="0">
                                <a:latin typeface="Cambria Math" panose="02040503050406030204" pitchFamily="18" charset="0"/>
                              </a:rPr>
                              <m:t>4</m:t>
                            </m:r>
                            <m:r>
                              <a:rPr lang="es-ES_tradnl" i="1">
                                <a:latin typeface="Cambria Math" panose="02040503050406030204" pitchFamily="18" charset="0"/>
                              </a:rPr>
                              <m:t>𝑥</m:t>
                            </m:r>
                            <m:r>
                              <a:rPr lang="es-ES_tradnl" i="0">
                                <a:latin typeface="Cambria Math" panose="02040503050406030204" pitchFamily="18" charset="0"/>
                              </a:rPr>
                              <m:t>4</m:t>
                            </m:r>
                          </m:sub>
                        </m:sSub>
                      </m:oMath>
                    </m:oMathPara>
                  </a14:m>
                  <a:endParaRPr lang="es-ES_tradnl" dirty="0"/>
                </a:p>
              </p:txBody>
            </p:sp>
          </mc:Choice>
          <mc:Fallback>
            <p:sp>
              <p:nvSpPr>
                <p:cNvPr id="2" name="Rectángulo 1"/>
                <p:cNvSpPr>
                  <a:spLocks noRot="1" noChangeAspect="1" noMove="1" noResize="1" noEditPoints="1" noAdjustHandles="1" noChangeArrowheads="1" noChangeShapeType="1" noTextEdit="1"/>
                </p:cNvSpPr>
                <p:nvPr/>
              </p:nvSpPr>
              <p:spPr>
                <a:xfrm>
                  <a:off x="5162482" y="1693802"/>
                  <a:ext cx="2564420" cy="1164550"/>
                </a:xfrm>
                <a:prstGeom prst="rect">
                  <a:avLst/>
                </a:prstGeom>
                <a:blipFill>
                  <a:blip r:embed="rId3"/>
                  <a:stretch>
                    <a:fillRect/>
                  </a:stretch>
                </a:blipFill>
              </p:spPr>
              <p:txBody>
                <a:bodyPr/>
                <a:lstStyle/>
                <a:p>
                  <a:r>
                    <a:rPr lang="es-ES_tradnl">
                      <a:noFill/>
                    </a:rPr>
                    <a:t> </a:t>
                  </a:r>
                </a:p>
              </p:txBody>
            </p:sp>
          </mc:Fallback>
        </mc:AlternateContent>
        <p:sp>
          <p:nvSpPr>
            <p:cNvPr id="10" name="CuadroTexto 4"/>
            <p:cNvSpPr txBox="1">
              <a:spLocks noChangeArrowheads="1"/>
            </p:cNvSpPr>
            <p:nvPr/>
          </p:nvSpPr>
          <p:spPr bwMode="auto">
            <a:xfrm>
              <a:off x="5342247" y="2929914"/>
              <a:ext cx="2204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CO" sz="1000" b="1" dirty="0" smtClean="0"/>
                <a:t>Matriz de Adyacencia del Grafo</a:t>
              </a:r>
              <a:endParaRPr lang="es-ES_tradnl" altLang="es-CO" sz="2000" dirty="0"/>
            </a:p>
          </p:txBody>
        </p:sp>
      </p:grpSp>
      <p:sp>
        <p:nvSpPr>
          <p:cNvPr id="4" name="CuadroTexto 3"/>
          <p:cNvSpPr txBox="1"/>
          <p:nvPr/>
        </p:nvSpPr>
        <p:spPr>
          <a:xfrm>
            <a:off x="1752223" y="3486200"/>
            <a:ext cx="917239" cy="230832"/>
          </a:xfrm>
          <a:prstGeom prst="rect">
            <a:avLst/>
          </a:prstGeom>
          <a:noFill/>
        </p:spPr>
        <p:txBody>
          <a:bodyPr wrap="none" rtlCol="0">
            <a:spAutoFit/>
          </a:bodyPr>
          <a:lstStyle/>
          <a:p>
            <a:r>
              <a:rPr lang="es-ES_tradnl" sz="900" b="1" dirty="0" smtClean="0"/>
              <a:t>Tabla No 1.</a:t>
            </a:r>
            <a:endParaRPr lang="es-ES_tradnl" sz="900" b="1" dirty="0"/>
          </a:p>
        </p:txBody>
      </p:sp>
    </p:spTree>
    <p:extLst>
      <p:ext uri="{BB962C8B-B14F-4D97-AF65-F5344CB8AC3E}">
        <p14:creationId xmlns:p14="http://schemas.microsoft.com/office/powerpoint/2010/main" val="23262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CuadroTexto"/>
          <p:cNvSpPr txBox="1">
            <a:spLocks noChangeArrowheads="1"/>
          </p:cNvSpPr>
          <p:nvPr/>
        </p:nvSpPr>
        <p:spPr bwMode="auto">
          <a:xfrm>
            <a:off x="755576" y="764704"/>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DISTRIBUCION DE GRADO EN UN GRAFO DIRIGIDO</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56792"/>
            <a:ext cx="1717166" cy="104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upo 3"/>
          <p:cNvGrpSpPr/>
          <p:nvPr/>
        </p:nvGrpSpPr>
        <p:grpSpPr>
          <a:xfrm>
            <a:off x="72008" y="2638653"/>
            <a:ext cx="9036496" cy="3412323"/>
            <a:chOff x="72008" y="2638653"/>
            <a:chExt cx="9036496" cy="3412323"/>
          </a:xfrm>
        </p:grpSpPr>
        <mc:AlternateContent xmlns:mc="http://schemas.openxmlformats.org/markup-compatibility/2006">
          <mc:Choice xmlns:a14="http://schemas.microsoft.com/office/drawing/2010/main" Requires="a14">
            <p:sp>
              <p:nvSpPr>
                <p:cNvPr id="9" name="4 CuadroTexto"/>
                <p:cNvSpPr txBox="1">
                  <a:spLocks noChangeArrowheads="1"/>
                </p:cNvSpPr>
                <p:nvPr/>
              </p:nvSpPr>
              <p:spPr bwMode="auto">
                <a:xfrm>
                  <a:off x="179512" y="2638653"/>
                  <a:ext cx="8784976" cy="1809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CO" altLang="es-CO" sz="1200" dirty="0" smtClean="0"/>
                    <a:t>Este grafo es dirigido y así como se hizo para el anterior grafo, se quiere encontrar propiedades y hacer el análisis similar al </a:t>
                  </a:r>
                  <a:r>
                    <a:rPr lang="es-CO" altLang="es-CO" sz="1200" dirty="0" smtClean="0"/>
                    <a:t>de grafos no dirigidos.</a:t>
                  </a:r>
                </a:p>
                <a:p>
                  <a:pPr>
                    <a:spcBef>
                      <a:spcPct val="0"/>
                    </a:spcBef>
                    <a:buFontTx/>
                    <a:buNone/>
                  </a:pPr>
                  <a:r>
                    <a:rPr lang="es-CO" altLang="es-CO" sz="1200" dirty="0" smtClean="0"/>
                    <a:t>En este tipo de grafo es claro que la matriz de adyacencia no puede ser simétrica en general. Lo adicional</a:t>
                  </a:r>
                  <a:r>
                    <a:rPr lang="es-CO" altLang="es-CO" sz="1200" dirty="0" smtClean="0"/>
                    <a:t> tiene que ver con el grado de los nodos o vértice, en este caso hay grado de entrada (</a:t>
                  </a:r>
                  <a14:m>
                    <m:oMath xmlns:m="http://schemas.openxmlformats.org/officeDocument/2006/math">
                      <m:sSubSup>
                        <m:sSubSupPr>
                          <m:ctrlPr>
                            <a:rPr lang="es-CO" altLang="es-CO" sz="1200" i="1" smtClean="0">
                              <a:latin typeface="Cambria Math" panose="02040503050406030204" pitchFamily="18" charset="0"/>
                            </a:rPr>
                          </m:ctrlPr>
                        </m:sSubSupPr>
                        <m:e>
                          <m:r>
                            <a:rPr lang="es-ES" altLang="es-CO" sz="1200" b="0" i="1" smtClean="0">
                              <a:latin typeface="Cambria Math" panose="02040503050406030204" pitchFamily="18" charset="0"/>
                            </a:rPr>
                            <m:t>𝐾</m:t>
                          </m:r>
                        </m:e>
                        <m:sub>
                          <m:r>
                            <a:rPr lang="es-ES" altLang="es-CO" sz="1200" b="0" i="1" smtClean="0">
                              <a:latin typeface="Cambria Math" panose="02040503050406030204" pitchFamily="18" charset="0"/>
                            </a:rPr>
                            <m:t>𝑖</m:t>
                          </m:r>
                        </m:sub>
                        <m:sup>
                          <m:r>
                            <a:rPr lang="es-ES" altLang="es-CO" sz="1200" b="0" i="1" smtClean="0">
                              <a:latin typeface="Cambria Math" panose="02040503050406030204" pitchFamily="18" charset="0"/>
                            </a:rPr>
                            <m:t>𝑖𝑛</m:t>
                          </m:r>
                        </m:sup>
                      </m:sSubSup>
                    </m:oMath>
                  </a14:m>
                  <a:r>
                    <a:rPr lang="es-CO" altLang="es-CO" sz="1200" dirty="0" smtClean="0"/>
                    <a:t>), grado de salida (</a:t>
                  </a:r>
                  <a14:m>
                    <m:oMath xmlns:m="http://schemas.openxmlformats.org/officeDocument/2006/math">
                      <m:sSubSup>
                        <m:sSubSupPr>
                          <m:ctrlPr>
                            <a:rPr lang="es-CO" altLang="es-CO" sz="1200" i="1">
                              <a:latin typeface="Cambria Math" panose="02040503050406030204" pitchFamily="18" charset="0"/>
                            </a:rPr>
                          </m:ctrlPr>
                        </m:sSubSupPr>
                        <m:e>
                          <m:r>
                            <a:rPr lang="es-ES" altLang="es-CO" sz="1200" i="1">
                              <a:latin typeface="Cambria Math" panose="02040503050406030204" pitchFamily="18" charset="0"/>
                            </a:rPr>
                            <m:t>𝐾</m:t>
                          </m:r>
                        </m:e>
                        <m:sub>
                          <m:r>
                            <a:rPr lang="es-ES" altLang="es-CO" sz="1200" i="1">
                              <a:latin typeface="Cambria Math" panose="02040503050406030204" pitchFamily="18" charset="0"/>
                            </a:rPr>
                            <m:t>𝑖</m:t>
                          </m:r>
                        </m:sub>
                        <m:sup>
                          <m:r>
                            <a:rPr lang="es-ES" altLang="es-CO" sz="1200" b="0" i="1" smtClean="0">
                              <a:latin typeface="Cambria Math" panose="02040503050406030204" pitchFamily="18" charset="0"/>
                            </a:rPr>
                            <m:t>𝑜𝑢𝑡</m:t>
                          </m:r>
                        </m:sup>
                      </m:sSubSup>
                    </m:oMath>
                  </a14:m>
                  <a:r>
                    <a:rPr lang="es-CO" altLang="es-CO" sz="1200" dirty="0" smtClean="0"/>
                    <a:t>) y grado total (</a:t>
                  </a:r>
                  <a14:m>
                    <m:oMath xmlns:m="http://schemas.openxmlformats.org/officeDocument/2006/math">
                      <m:sSubSup>
                        <m:sSubSupPr>
                          <m:ctrlPr>
                            <a:rPr lang="es-CO" altLang="es-CO" sz="1200" i="1">
                              <a:latin typeface="Cambria Math" panose="02040503050406030204" pitchFamily="18" charset="0"/>
                            </a:rPr>
                          </m:ctrlPr>
                        </m:sSubSupPr>
                        <m:e>
                          <m:r>
                            <a:rPr lang="es-ES" altLang="es-CO" sz="1200" i="1">
                              <a:latin typeface="Cambria Math" panose="02040503050406030204" pitchFamily="18" charset="0"/>
                            </a:rPr>
                            <m:t>𝐾</m:t>
                          </m:r>
                        </m:e>
                        <m:sub>
                          <m:r>
                            <a:rPr lang="es-ES" altLang="es-CO" sz="1200" i="1">
                              <a:latin typeface="Cambria Math" panose="02040503050406030204" pitchFamily="18" charset="0"/>
                            </a:rPr>
                            <m:t>𝑖</m:t>
                          </m:r>
                        </m:sub>
                        <m:sup>
                          <m:r>
                            <a:rPr lang="es-ES" altLang="es-CO" sz="1200" b="0" i="1" smtClean="0">
                              <a:latin typeface="Cambria Math" panose="02040503050406030204" pitchFamily="18" charset="0"/>
                            </a:rPr>
                            <m:t>𝑇𝑜𝑡</m:t>
                          </m:r>
                        </m:sup>
                      </m:sSubSup>
                    </m:oMath>
                  </a14:m>
                  <a:r>
                    <a:rPr lang="es-CO" altLang="es-CO" sz="1200" dirty="0" smtClean="0"/>
                    <a:t>) (Ver Tabla No 1.)</a:t>
                  </a:r>
                </a:p>
                <a:p>
                  <a:pPr>
                    <a:spcBef>
                      <a:spcPct val="0"/>
                    </a:spcBef>
                    <a:buFontTx/>
                    <a:buNone/>
                  </a:pPr>
                  <a:r>
                    <a:rPr lang="es-CO" altLang="es-CO" sz="1200" dirty="0" smtClean="0"/>
                    <a:t>Se puede observar que los grados de entrada para cada nodo o vértices son las sumas por columnas y para el grado de salida en la suma por fila, por lo tanto se tiene lo siguiente:</a:t>
                  </a:r>
                </a:p>
                <a:p>
                  <a:pPr>
                    <a:spcBef>
                      <a:spcPct val="0"/>
                    </a:spcBef>
                    <a:buFontTx/>
                    <a:buNone/>
                  </a:pPr>
                  <a:endParaRPr lang="es-CO" altLang="es-CO" sz="1200" dirty="0"/>
                </a:p>
                <a:p>
                  <a:pPr algn="ctr">
                    <a:spcBef>
                      <a:spcPct val="0"/>
                    </a:spcBef>
                    <a:buFontTx/>
                    <a:buNone/>
                  </a:pPr>
                  <a14:m>
                    <m:oMath xmlns:m="http://schemas.openxmlformats.org/officeDocument/2006/math">
                      <m:sSubSup>
                        <m:sSubSupPr>
                          <m:ctrlPr>
                            <a:rPr lang="es-CO" altLang="es-CO" sz="1200" b="1" i="1" smtClean="0">
                              <a:latin typeface="Cambria Math" panose="02040503050406030204" pitchFamily="18" charset="0"/>
                            </a:rPr>
                          </m:ctrlPr>
                        </m:sSubSupPr>
                        <m:e>
                          <m:r>
                            <a:rPr lang="es-ES" altLang="es-CO" sz="1200" b="1" i="1" smtClean="0">
                              <a:latin typeface="Cambria Math" panose="02040503050406030204" pitchFamily="18" charset="0"/>
                            </a:rPr>
                            <m:t>𝑲</m:t>
                          </m:r>
                        </m:e>
                        <m:sub>
                          <m:r>
                            <a:rPr lang="es-ES" altLang="es-CO" sz="1200" b="1" i="1" smtClean="0">
                              <a:latin typeface="Cambria Math" panose="02040503050406030204" pitchFamily="18" charset="0"/>
                            </a:rPr>
                            <m:t>𝒋</m:t>
                          </m:r>
                        </m:sub>
                        <m:sup>
                          <m:r>
                            <a:rPr lang="es-ES" altLang="es-CO" sz="1200" b="1" i="1" smtClean="0">
                              <a:latin typeface="Cambria Math" panose="02040503050406030204" pitchFamily="18" charset="0"/>
                            </a:rPr>
                            <m:t>𝑰𝒏</m:t>
                          </m:r>
                        </m:sup>
                      </m:sSubSup>
                      <m:r>
                        <a:rPr lang="es-ES" altLang="es-CO" sz="1200" b="1" i="1" smtClean="0">
                          <a:latin typeface="Cambria Math" panose="02040503050406030204" pitchFamily="18" charset="0"/>
                        </a:rPr>
                        <m:t>=</m:t>
                      </m:r>
                      <m:nary>
                        <m:naryPr>
                          <m:chr m:val="∑"/>
                          <m:ctrlPr>
                            <a:rPr lang="es-ES" altLang="es-CO" sz="1200" b="1" i="1" smtClean="0">
                              <a:latin typeface="Cambria Math" panose="02040503050406030204" pitchFamily="18" charset="0"/>
                            </a:rPr>
                          </m:ctrlPr>
                        </m:naryPr>
                        <m:sub>
                          <m:r>
                            <m:rPr>
                              <m:brk m:alnAt="23"/>
                            </m:rPr>
                            <a:rPr lang="es-ES" altLang="es-CO" sz="1200" b="1" i="1" smtClean="0">
                              <a:latin typeface="Cambria Math" panose="02040503050406030204" pitchFamily="18" charset="0"/>
                            </a:rPr>
                            <m:t>𝒊</m:t>
                          </m:r>
                          <m:r>
                            <a:rPr lang="es-ES" altLang="es-CO" sz="1200" b="1" i="1" smtClean="0">
                              <a:latin typeface="Cambria Math" panose="02040503050406030204" pitchFamily="18" charset="0"/>
                            </a:rPr>
                            <m:t>=</m:t>
                          </m:r>
                          <m:r>
                            <a:rPr lang="es-ES" altLang="es-CO" sz="1200" b="1" i="1" smtClean="0">
                              <a:latin typeface="Cambria Math" panose="02040503050406030204" pitchFamily="18" charset="0"/>
                            </a:rPr>
                            <m:t>𝟏</m:t>
                          </m:r>
                        </m:sub>
                        <m:sup>
                          <m:r>
                            <a:rPr lang="es-ES" altLang="es-CO" sz="1200" b="1" i="1" smtClean="0">
                              <a:latin typeface="Cambria Math" panose="02040503050406030204" pitchFamily="18" charset="0"/>
                            </a:rPr>
                            <m:t>𝒏</m:t>
                          </m:r>
                        </m:sup>
                        <m:e>
                          <m:sSub>
                            <m:sSubPr>
                              <m:ctrlPr>
                                <a:rPr lang="es-ES" altLang="es-CO" sz="1200" b="1" i="1" smtClean="0">
                                  <a:latin typeface="Cambria Math" panose="02040503050406030204" pitchFamily="18" charset="0"/>
                                </a:rPr>
                              </m:ctrlPr>
                            </m:sSubPr>
                            <m:e>
                              <m:r>
                                <a:rPr lang="es-ES" altLang="es-CO" sz="1200" b="1" i="1" smtClean="0">
                                  <a:latin typeface="Cambria Math" panose="02040503050406030204" pitchFamily="18" charset="0"/>
                                </a:rPr>
                                <m:t>𝒂</m:t>
                              </m:r>
                            </m:e>
                            <m:sub>
                              <m:r>
                                <a:rPr lang="es-ES" altLang="es-CO" sz="1200" b="1" i="1" smtClean="0">
                                  <a:latin typeface="Cambria Math" panose="02040503050406030204" pitchFamily="18" charset="0"/>
                                </a:rPr>
                                <m:t>𝒊𝒋</m:t>
                              </m:r>
                            </m:sub>
                          </m:sSub>
                        </m:e>
                      </m:nary>
                      <m:r>
                        <a:rPr lang="es-ES" altLang="es-CO" sz="1200" b="1" i="1" smtClean="0">
                          <a:latin typeface="Cambria Math" panose="02040503050406030204" pitchFamily="18" charset="0"/>
                        </a:rPr>
                        <m:t>,   </m:t>
                      </m:r>
                      <m:sSubSup>
                        <m:sSubSupPr>
                          <m:ctrlPr>
                            <a:rPr lang="es-CO" altLang="es-CO" sz="1200" b="1" i="1">
                              <a:latin typeface="Cambria Math" panose="02040503050406030204" pitchFamily="18" charset="0"/>
                            </a:rPr>
                          </m:ctrlPr>
                        </m:sSubSupPr>
                        <m:e>
                          <m:r>
                            <a:rPr lang="es-ES" altLang="es-CO" sz="1200" b="1" i="1">
                              <a:latin typeface="Cambria Math" panose="02040503050406030204" pitchFamily="18" charset="0"/>
                            </a:rPr>
                            <m:t>𝑲</m:t>
                          </m:r>
                        </m:e>
                        <m:sub>
                          <m:r>
                            <a:rPr lang="es-ES" altLang="es-CO" sz="1200" b="1" i="1">
                              <a:latin typeface="Cambria Math" panose="02040503050406030204" pitchFamily="18" charset="0"/>
                            </a:rPr>
                            <m:t>𝒊</m:t>
                          </m:r>
                        </m:sub>
                        <m:sup>
                          <m:r>
                            <a:rPr lang="es-ES" altLang="es-CO" sz="1200" b="1" i="1" smtClean="0">
                              <a:latin typeface="Cambria Math" panose="02040503050406030204" pitchFamily="18" charset="0"/>
                            </a:rPr>
                            <m:t>𝑶𝒖𝒕</m:t>
                          </m:r>
                        </m:sup>
                      </m:sSubSup>
                      <m:r>
                        <a:rPr lang="es-ES" altLang="es-CO" sz="1200" b="1" i="1">
                          <a:latin typeface="Cambria Math" panose="02040503050406030204" pitchFamily="18" charset="0"/>
                        </a:rPr>
                        <m:t>=</m:t>
                      </m:r>
                      <m:nary>
                        <m:naryPr>
                          <m:chr m:val="∑"/>
                          <m:ctrlPr>
                            <a:rPr lang="es-ES" altLang="es-CO" sz="1200" b="1" i="1">
                              <a:latin typeface="Cambria Math" panose="02040503050406030204" pitchFamily="18" charset="0"/>
                            </a:rPr>
                          </m:ctrlPr>
                        </m:naryPr>
                        <m:sub>
                          <m:r>
                            <a:rPr lang="es-ES" altLang="es-CO" sz="1200" b="1" i="1" smtClean="0">
                              <a:latin typeface="Cambria Math" panose="02040503050406030204" pitchFamily="18" charset="0"/>
                            </a:rPr>
                            <m:t>𝒋</m:t>
                          </m:r>
                          <m:r>
                            <a:rPr lang="es-ES" altLang="es-CO" sz="1200" b="1" i="1">
                              <a:latin typeface="Cambria Math" panose="02040503050406030204" pitchFamily="18" charset="0"/>
                            </a:rPr>
                            <m:t>=</m:t>
                          </m:r>
                          <m:r>
                            <a:rPr lang="es-ES" altLang="es-CO" sz="1200" b="1" i="1">
                              <a:latin typeface="Cambria Math" panose="02040503050406030204" pitchFamily="18" charset="0"/>
                            </a:rPr>
                            <m:t>𝟏</m:t>
                          </m:r>
                        </m:sub>
                        <m:sup>
                          <m:r>
                            <a:rPr lang="es-ES" altLang="es-CO" sz="1200" b="1" i="1">
                              <a:latin typeface="Cambria Math" panose="02040503050406030204" pitchFamily="18" charset="0"/>
                            </a:rPr>
                            <m:t>𝒏</m:t>
                          </m:r>
                        </m:sup>
                        <m:e>
                          <m:sSub>
                            <m:sSubPr>
                              <m:ctrlPr>
                                <a:rPr lang="es-ES" altLang="es-CO" sz="1200" b="1" i="1">
                                  <a:latin typeface="Cambria Math" panose="02040503050406030204" pitchFamily="18" charset="0"/>
                                </a:rPr>
                              </m:ctrlPr>
                            </m:sSubPr>
                            <m:e>
                              <m:r>
                                <a:rPr lang="es-ES" altLang="es-CO" sz="1200" b="1" i="1">
                                  <a:latin typeface="Cambria Math" panose="02040503050406030204" pitchFamily="18" charset="0"/>
                                </a:rPr>
                                <m:t>𝒂</m:t>
                              </m:r>
                            </m:e>
                            <m:sub>
                              <m:r>
                                <a:rPr lang="es-ES" altLang="es-CO" sz="1200" b="1" i="1">
                                  <a:latin typeface="Cambria Math" panose="02040503050406030204" pitchFamily="18" charset="0"/>
                                </a:rPr>
                                <m:t>𝒊𝒋</m:t>
                              </m:r>
                            </m:sub>
                          </m:sSub>
                        </m:e>
                      </m:nary>
                    </m:oMath>
                  </a14:m>
                  <a:r>
                    <a:rPr lang="es-CO" altLang="es-CO" sz="1200" b="1" dirty="0" smtClean="0"/>
                    <a:t>  y </a:t>
                  </a:r>
                  <a14:m>
                    <m:oMath xmlns:m="http://schemas.openxmlformats.org/officeDocument/2006/math">
                      <m:sSubSup>
                        <m:sSubSupPr>
                          <m:ctrlPr>
                            <a:rPr lang="es-CO" altLang="es-CO" sz="1200" b="1" i="1">
                              <a:latin typeface="Cambria Math" panose="02040503050406030204" pitchFamily="18" charset="0"/>
                            </a:rPr>
                          </m:ctrlPr>
                        </m:sSubSupPr>
                        <m:e>
                          <m:r>
                            <a:rPr lang="es-ES" altLang="es-CO" sz="1200" b="1" i="1">
                              <a:latin typeface="Cambria Math" panose="02040503050406030204" pitchFamily="18" charset="0"/>
                            </a:rPr>
                            <m:t>𝑲</m:t>
                          </m:r>
                        </m:e>
                        <m:sub>
                          <m:r>
                            <a:rPr lang="es-ES" altLang="es-CO" sz="1200" b="1" i="1">
                              <a:latin typeface="Cambria Math" panose="02040503050406030204" pitchFamily="18" charset="0"/>
                            </a:rPr>
                            <m:t>𝒊</m:t>
                          </m:r>
                        </m:sub>
                        <m:sup>
                          <m:r>
                            <a:rPr lang="es-ES" altLang="es-CO" sz="1200" b="1" i="1" smtClean="0">
                              <a:latin typeface="Cambria Math" panose="02040503050406030204" pitchFamily="18" charset="0"/>
                            </a:rPr>
                            <m:t>𝑻𝒐𝒕</m:t>
                          </m:r>
                        </m:sup>
                      </m:sSubSup>
                      <m:r>
                        <a:rPr lang="es-ES" altLang="es-CO" sz="1200" b="1" i="1">
                          <a:latin typeface="Cambria Math" panose="02040503050406030204" pitchFamily="18" charset="0"/>
                        </a:rPr>
                        <m:t>=</m:t>
                      </m:r>
                    </m:oMath>
                  </a14:m>
                  <a:r>
                    <a:rPr lang="es-CO" altLang="es-CO" sz="1200" b="1" dirty="0" smtClean="0"/>
                    <a:t> </a:t>
                  </a:r>
                  <a14:m>
                    <m:oMath xmlns:m="http://schemas.openxmlformats.org/officeDocument/2006/math">
                      <m:sSubSup>
                        <m:sSubSupPr>
                          <m:ctrlPr>
                            <a:rPr lang="es-CO" altLang="es-CO" sz="1200" b="1" i="1">
                              <a:latin typeface="Cambria Math" panose="02040503050406030204" pitchFamily="18" charset="0"/>
                            </a:rPr>
                          </m:ctrlPr>
                        </m:sSubSupPr>
                        <m:e>
                          <m:r>
                            <a:rPr lang="es-ES" altLang="es-CO" sz="1200" b="1" i="1">
                              <a:latin typeface="Cambria Math" panose="02040503050406030204" pitchFamily="18" charset="0"/>
                            </a:rPr>
                            <m:t>𝑲</m:t>
                          </m:r>
                        </m:e>
                        <m:sub>
                          <m:r>
                            <a:rPr lang="es-ES" altLang="es-CO" sz="1200" b="1" i="1">
                              <a:latin typeface="Cambria Math" panose="02040503050406030204" pitchFamily="18" charset="0"/>
                            </a:rPr>
                            <m:t>𝒊</m:t>
                          </m:r>
                        </m:sub>
                        <m:sup>
                          <m:r>
                            <a:rPr lang="es-ES" altLang="es-CO" sz="1200" b="1" i="1">
                              <a:latin typeface="Cambria Math" panose="02040503050406030204" pitchFamily="18" charset="0"/>
                            </a:rPr>
                            <m:t>𝑰𝒏</m:t>
                          </m:r>
                        </m:sup>
                      </m:sSubSup>
                    </m:oMath>
                  </a14:m>
                  <a:r>
                    <a:rPr lang="es-CO" altLang="es-CO" sz="1200" b="1" dirty="0" smtClean="0"/>
                    <a:t> + </a:t>
                  </a:r>
                  <a14:m>
                    <m:oMath xmlns:m="http://schemas.openxmlformats.org/officeDocument/2006/math">
                      <m:sSubSup>
                        <m:sSubSupPr>
                          <m:ctrlPr>
                            <a:rPr lang="es-CO" altLang="es-CO" sz="1200" b="1" i="1">
                              <a:latin typeface="Cambria Math" panose="02040503050406030204" pitchFamily="18" charset="0"/>
                            </a:rPr>
                          </m:ctrlPr>
                        </m:sSubSupPr>
                        <m:e>
                          <m:r>
                            <a:rPr lang="es-ES" altLang="es-CO" sz="1200" b="1" i="1">
                              <a:latin typeface="Cambria Math" panose="02040503050406030204" pitchFamily="18" charset="0"/>
                            </a:rPr>
                            <m:t>𝑲</m:t>
                          </m:r>
                        </m:e>
                        <m:sub>
                          <m:r>
                            <a:rPr lang="es-ES" altLang="es-CO" sz="1200" b="1" i="1">
                              <a:latin typeface="Cambria Math" panose="02040503050406030204" pitchFamily="18" charset="0"/>
                            </a:rPr>
                            <m:t>𝒊</m:t>
                          </m:r>
                        </m:sub>
                        <m:sup>
                          <m:r>
                            <a:rPr lang="es-ES" altLang="es-CO" sz="1200" b="1" i="1" smtClean="0">
                              <a:latin typeface="Cambria Math" panose="02040503050406030204" pitchFamily="18" charset="0"/>
                            </a:rPr>
                            <m:t>𝑶𝒖𝒕</m:t>
                          </m:r>
                        </m:sup>
                      </m:sSubSup>
                    </m:oMath>
                  </a14:m>
                  <a:endParaRPr lang="es-CO" altLang="es-CO" sz="1200" dirty="0"/>
                </a:p>
              </p:txBody>
            </p:sp>
          </mc:Choice>
          <mc:Fallback>
            <p:sp>
              <p:nvSpPr>
                <p:cNvPr id="9" name="4 CuadroTexto"/>
                <p:cNvSpPr txBox="1">
                  <a:spLocks noRot="1" noChangeAspect="1" noMove="1" noResize="1" noEditPoints="1" noAdjustHandles="1" noChangeArrowheads="1" noChangeShapeType="1" noTextEdit="1"/>
                </p:cNvSpPr>
                <p:nvPr/>
              </p:nvSpPr>
              <p:spPr bwMode="auto">
                <a:xfrm>
                  <a:off x="179512" y="2638653"/>
                  <a:ext cx="8784976" cy="1809854"/>
                </a:xfrm>
                <a:prstGeom prst="rect">
                  <a:avLst/>
                </a:prstGeom>
                <a:blipFill>
                  <a:blip r:embed="rId3"/>
                  <a:stretch>
                    <a:fillRect t="-673" r="-347" b="-222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noFill/>
                    </a:rPr>
                    <a:t> </a:t>
                  </a:r>
                </a:p>
              </p:txBody>
            </p:sp>
          </mc:Fallback>
        </mc:AlternateContent>
        <p:grpSp>
          <p:nvGrpSpPr>
            <p:cNvPr id="3" name="Grupo 2"/>
            <p:cNvGrpSpPr/>
            <p:nvPr/>
          </p:nvGrpSpPr>
          <p:grpSpPr>
            <a:xfrm>
              <a:off x="72008" y="4448508"/>
              <a:ext cx="9036496" cy="1602468"/>
              <a:chOff x="35496" y="4547550"/>
              <a:chExt cx="9107240" cy="1503425"/>
            </a:xfrm>
          </p:grpSpPr>
          <mc:AlternateContent xmlns:mc="http://schemas.openxmlformats.org/markup-compatibility/2006">
            <mc:Choice xmlns:a14="http://schemas.microsoft.com/office/drawing/2010/main" Requires="a14">
              <p:sp>
                <p:nvSpPr>
                  <p:cNvPr id="2" name="CuadroTexto 1"/>
                  <p:cNvSpPr txBox="1"/>
                  <p:nvPr/>
                </p:nvSpPr>
                <p:spPr>
                  <a:xfrm>
                    <a:off x="35496" y="4547551"/>
                    <a:ext cx="4531753" cy="1502591"/>
                  </a:xfrm>
                  <a:prstGeom prst="rect">
                    <a:avLst/>
                  </a:prstGeom>
                  <a:noFill/>
                </p:spPr>
                <p:txBody>
                  <a:bodyPr wrap="none" rtlCol="0">
                    <a:spAutoFit/>
                  </a:bodyPr>
                  <a:lstStyle/>
                  <a:p>
                    <a:r>
                      <a:rPr lang="es-ES_tradnl" sz="1100" b="1" dirty="0" smtClean="0"/>
                      <a:t>Seudocódigo</a:t>
                    </a:r>
                    <a:r>
                      <a:rPr lang="es-ES_tradnl" sz="1100" b="1" dirty="0"/>
                      <a:t>: </a:t>
                    </a:r>
                    <a:r>
                      <a:rPr lang="es-ES_tradnl" sz="1100" dirty="0"/>
                      <a:t>Entrada: la Matriz A =[</a:t>
                    </a:r>
                    <a14:m>
                      <m:oMath xmlns:m="http://schemas.openxmlformats.org/officeDocument/2006/math">
                        <m:sSub>
                          <m:sSubPr>
                            <m:ctrlPr>
                              <a:rPr lang="es-ES_tradnl" sz="1100" i="1">
                                <a:latin typeface="Cambria Math" panose="02040503050406030204" pitchFamily="18" charset="0"/>
                              </a:rPr>
                            </m:ctrlPr>
                          </m:sSubPr>
                          <m:e>
                            <m:r>
                              <a:rPr lang="es-ES" sz="1100" i="1">
                                <a:latin typeface="Cambria Math" panose="02040503050406030204" pitchFamily="18" charset="0"/>
                              </a:rPr>
                              <m:t>𝑎</m:t>
                            </m:r>
                          </m:e>
                          <m:sub>
                            <m:r>
                              <a:rPr lang="es-ES" sz="1100" i="1">
                                <a:latin typeface="Cambria Math" panose="02040503050406030204" pitchFamily="18" charset="0"/>
                              </a:rPr>
                              <m:t>𝑖𝑗</m:t>
                            </m:r>
                          </m:sub>
                        </m:sSub>
                        <m:r>
                          <a:rPr lang="es-ES" sz="1100">
                            <a:latin typeface="Cambria Math" panose="02040503050406030204" pitchFamily="18" charset="0"/>
                          </a:rPr>
                          <m:t>]</m:t>
                        </m:r>
                      </m:oMath>
                    </a14:m>
                    <a:r>
                      <a:rPr lang="es-ES_tradnl" sz="1100" b="1" dirty="0"/>
                      <a:t> </a:t>
                    </a:r>
                    <a:r>
                      <a:rPr lang="es-ES_tradnl" sz="1100" dirty="0"/>
                      <a:t>de dimensión </a:t>
                    </a:r>
                    <a:r>
                      <a:rPr lang="es-ES_tradnl" sz="1100" dirty="0" err="1"/>
                      <a:t>nxn</a:t>
                    </a:r>
                    <a:r>
                      <a:rPr lang="es-ES_tradnl" sz="1100" b="1" dirty="0"/>
                      <a:t>.</a:t>
                    </a:r>
                  </a:p>
                  <a:p>
                    <a:r>
                      <a:rPr lang="es-ES_tradnl" sz="1100" b="1" dirty="0"/>
                      <a:t>                     </a:t>
                    </a:r>
                    <a:r>
                      <a:rPr lang="es-ES_tradnl" sz="1100" b="1" dirty="0"/>
                      <a:t>      Sum = 0;</a:t>
                    </a:r>
                    <a:endParaRPr lang="es-ES_tradnl" sz="1100" b="1" dirty="0"/>
                  </a:p>
                  <a:p>
                    <a:r>
                      <a:rPr lang="es-ES_tradnl" sz="1100" b="1" dirty="0"/>
                      <a:t>                           </a:t>
                    </a:r>
                    <a:r>
                      <a:rPr lang="es-ES_tradnl" sz="1100" b="1" dirty="0" err="1"/>
                      <a:t>for</a:t>
                    </a:r>
                    <a:r>
                      <a:rPr lang="es-ES_tradnl" sz="1100" b="1" dirty="0"/>
                      <a:t> </a:t>
                    </a:r>
                    <a:r>
                      <a:rPr lang="es-ES_tradnl" sz="1100" dirty="0" smtClean="0"/>
                      <a:t>j </a:t>
                    </a:r>
                    <a:r>
                      <a:rPr lang="es-ES_tradnl" sz="1100" dirty="0"/>
                      <a:t>= 1 </a:t>
                    </a:r>
                    <a:r>
                      <a:rPr lang="es-ES_tradnl" sz="1100" b="1" dirty="0"/>
                      <a:t>to </a:t>
                    </a:r>
                    <a:r>
                      <a:rPr lang="es-ES_tradnl" sz="1100" dirty="0"/>
                      <a:t> n </a:t>
                    </a:r>
                    <a:r>
                      <a:rPr lang="es-ES_tradnl" sz="1100" b="1" dirty="0"/>
                      <a:t>do</a:t>
                    </a:r>
                    <a:endParaRPr lang="es-ES_tradnl" sz="1100" b="1" dirty="0"/>
                  </a:p>
                  <a:p>
                    <a:r>
                      <a:rPr lang="es-ES_tradnl" sz="1100" b="1" dirty="0"/>
                      <a:t>                               </a:t>
                    </a:r>
                    <a:r>
                      <a:rPr lang="es-ES_tradnl" sz="1100" b="1" dirty="0" err="1"/>
                      <a:t>for</a:t>
                    </a:r>
                    <a:r>
                      <a:rPr lang="es-ES_tradnl" sz="1100" dirty="0"/>
                      <a:t> </a:t>
                    </a:r>
                    <a:r>
                      <a:rPr lang="es-ES_tradnl" sz="1100" dirty="0" smtClean="0"/>
                      <a:t>i </a:t>
                    </a:r>
                    <a:r>
                      <a:rPr lang="es-ES_tradnl" sz="1100" dirty="0"/>
                      <a:t>= 1 </a:t>
                    </a:r>
                    <a:r>
                      <a:rPr lang="es-ES_tradnl" sz="1100" b="1" dirty="0"/>
                      <a:t>to</a:t>
                    </a:r>
                    <a:r>
                      <a:rPr lang="es-ES_tradnl" sz="1100" dirty="0"/>
                      <a:t> n </a:t>
                    </a:r>
                    <a:r>
                      <a:rPr lang="es-ES_tradnl" sz="1100" b="1" dirty="0"/>
                      <a:t>do </a:t>
                    </a:r>
                  </a:p>
                  <a:p>
                    <a:r>
                      <a:rPr lang="es-ES_tradnl" sz="1100" b="1" dirty="0"/>
                      <a:t> </a:t>
                    </a:r>
                    <a:r>
                      <a:rPr lang="es-ES_tradnl" sz="1100" b="1" dirty="0"/>
                      <a:t>                                  </a:t>
                    </a:r>
                    <a:r>
                      <a:rPr lang="es-ES_tradnl" sz="1100" dirty="0"/>
                      <a:t>Sum = Sum + </a:t>
                    </a:r>
                    <a:r>
                      <a:rPr lang="es-ES_tradnl" sz="1100" b="1" dirty="0"/>
                      <a:t> </a:t>
                    </a:r>
                    <a14:m>
                      <m:oMath xmlns:m="http://schemas.openxmlformats.org/officeDocument/2006/math">
                        <m:sSub>
                          <m:sSubPr>
                            <m:ctrlPr>
                              <a:rPr lang="es-ES" sz="1100" i="1">
                                <a:latin typeface="Cambria Math" panose="02040503050406030204" pitchFamily="18" charset="0"/>
                              </a:rPr>
                            </m:ctrlPr>
                          </m:sSubPr>
                          <m:e>
                            <m:r>
                              <a:rPr lang="es-ES" sz="1100" i="1">
                                <a:latin typeface="Cambria Math" panose="02040503050406030204" pitchFamily="18" charset="0"/>
                              </a:rPr>
                              <m:t>𝑎</m:t>
                            </m:r>
                          </m:e>
                          <m:sub>
                            <m:r>
                              <a:rPr lang="es-ES" sz="1100" i="1">
                                <a:latin typeface="Cambria Math" panose="02040503050406030204" pitchFamily="18" charset="0"/>
                              </a:rPr>
                              <m:t>𝑖𝑗</m:t>
                            </m:r>
                          </m:sub>
                        </m:sSub>
                      </m:oMath>
                    </a14:m>
                    <a:r>
                      <a:rPr lang="es-ES_tradnl" sz="1100" dirty="0"/>
                      <a:t>;</a:t>
                    </a:r>
                    <a:r>
                      <a:rPr lang="es-ES_tradnl" sz="1100" b="1" dirty="0"/>
                      <a:t>                       </a:t>
                    </a:r>
                  </a:p>
                  <a:p>
                    <a:r>
                      <a:rPr lang="es-ES_tradnl" sz="1100" b="1" dirty="0"/>
                      <a:t>                                  </a:t>
                    </a:r>
                    <a:r>
                      <a:rPr lang="es-ES_tradnl" sz="1100" b="1" dirty="0" err="1"/>
                      <a:t>return</a:t>
                    </a:r>
                    <a:r>
                      <a:rPr lang="es-ES_tradnl" sz="1100" b="1" dirty="0"/>
                      <a:t> </a:t>
                    </a:r>
                    <a:r>
                      <a:rPr lang="es-ES_tradnl" sz="1100" dirty="0"/>
                      <a:t>“El </a:t>
                    </a:r>
                    <a:r>
                      <a:rPr lang="es-ES_tradnl" sz="1100" dirty="0"/>
                      <a:t>grado </a:t>
                    </a:r>
                    <a:r>
                      <a:rPr lang="es-ES_tradnl" sz="1100" i="1" dirty="0" smtClean="0"/>
                      <a:t>In</a:t>
                    </a:r>
                    <a:r>
                      <a:rPr lang="es-ES_tradnl" sz="1100" dirty="0" smtClean="0"/>
                      <a:t> del </a:t>
                    </a:r>
                    <a:r>
                      <a:rPr lang="es-ES_tradnl" sz="1100" dirty="0"/>
                      <a:t>nodo </a:t>
                    </a:r>
                    <a:r>
                      <a:rPr lang="es-ES_tradnl" sz="1100" dirty="0" smtClean="0"/>
                      <a:t>j es </a:t>
                    </a:r>
                    <a14:m>
                      <m:oMath xmlns:m="http://schemas.openxmlformats.org/officeDocument/2006/math">
                        <m:sSubSup>
                          <m:sSubSupPr>
                            <m:ctrlPr>
                              <a:rPr lang="es-CO" altLang="es-CO" sz="1100" b="1" i="1">
                                <a:latin typeface="Cambria Math" panose="02040503050406030204" pitchFamily="18" charset="0"/>
                              </a:rPr>
                            </m:ctrlPr>
                          </m:sSubSupPr>
                          <m:e>
                            <m:r>
                              <a:rPr lang="es-ES" altLang="es-CO" sz="1100" b="1" i="1">
                                <a:latin typeface="Cambria Math" panose="02040503050406030204" pitchFamily="18" charset="0"/>
                              </a:rPr>
                              <m:t>𝑲</m:t>
                            </m:r>
                          </m:e>
                          <m:sub>
                            <m:r>
                              <a:rPr lang="es-ES" altLang="es-CO" sz="1100" b="1" i="1" smtClean="0">
                                <a:latin typeface="Cambria Math" panose="02040503050406030204" pitchFamily="18" charset="0"/>
                              </a:rPr>
                              <m:t>𝒋</m:t>
                            </m:r>
                          </m:sub>
                          <m:sup>
                            <m:r>
                              <a:rPr lang="es-ES" altLang="es-CO" sz="1100" b="1" i="1">
                                <a:latin typeface="Cambria Math" panose="02040503050406030204" pitchFamily="18" charset="0"/>
                              </a:rPr>
                              <m:t>𝑰𝒏</m:t>
                            </m:r>
                          </m:sup>
                        </m:sSubSup>
                      </m:oMath>
                    </a14:m>
                    <a:r>
                      <a:rPr lang="es-ES_tradnl" sz="1100" dirty="0" smtClean="0"/>
                      <a:t>”</a:t>
                    </a:r>
                    <a:endParaRPr lang="es-ES_tradnl" sz="1100" b="1" dirty="0"/>
                  </a:p>
                  <a:p>
                    <a:r>
                      <a:rPr lang="es-ES_tradnl" sz="1100" dirty="0"/>
                      <a:t>                          </a:t>
                    </a:r>
                    <a:r>
                      <a:rPr lang="es-ES_tradnl" sz="1100" b="1" dirty="0" err="1"/>
                      <a:t>end</a:t>
                    </a:r>
                    <a:r>
                      <a:rPr lang="es-ES_tradnl" sz="1100" b="1" dirty="0"/>
                      <a:t> </a:t>
                    </a:r>
                    <a:r>
                      <a:rPr lang="es-ES_tradnl" sz="1100" b="1" dirty="0" err="1"/>
                      <a:t>for</a:t>
                    </a:r>
                    <a:endParaRPr lang="es-ES_tradnl" sz="1100" b="1" dirty="0"/>
                  </a:p>
                  <a:p>
                    <a:r>
                      <a:rPr lang="es-ES_tradnl" sz="1100" b="1" dirty="0"/>
                      <a:t> </a:t>
                    </a:r>
                    <a:r>
                      <a:rPr lang="es-ES_tradnl" sz="1100" b="1" dirty="0"/>
                      <a:t>                               </a:t>
                    </a:r>
                    <a:r>
                      <a:rPr lang="es-ES_tradnl" sz="1100" b="1" dirty="0" err="1"/>
                      <a:t>end</a:t>
                    </a:r>
                    <a:r>
                      <a:rPr lang="es-ES_tradnl" sz="1100" b="1" dirty="0"/>
                      <a:t> </a:t>
                    </a:r>
                    <a:r>
                      <a:rPr lang="es-ES_tradnl" sz="1100" b="1" dirty="0" err="1" smtClean="0"/>
                      <a:t>for</a:t>
                    </a:r>
                    <a:endParaRPr lang="es-ES_tradnl" sz="2000" dirty="0"/>
                  </a:p>
                </p:txBody>
              </p:sp>
            </mc:Choice>
            <mc:Fallback>
              <p:sp>
                <p:nvSpPr>
                  <p:cNvPr id="2" name="CuadroTexto 1"/>
                  <p:cNvSpPr txBox="1">
                    <a:spLocks noRot="1" noChangeAspect="1" noMove="1" noResize="1" noEditPoints="1" noAdjustHandles="1" noChangeArrowheads="1" noChangeShapeType="1" noTextEdit="1"/>
                  </p:cNvSpPr>
                  <p:nvPr/>
                </p:nvSpPr>
                <p:spPr>
                  <a:xfrm>
                    <a:off x="35496" y="4547551"/>
                    <a:ext cx="4531753" cy="1502591"/>
                  </a:xfrm>
                  <a:prstGeom prst="rect">
                    <a:avLst/>
                  </a:prstGeom>
                  <a:blipFill>
                    <a:blip r:embed="rId4"/>
                    <a:stretch>
                      <a:fillRect t="-382"/>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CuadroTexto 9"/>
                  <p:cNvSpPr txBox="1"/>
                  <p:nvPr/>
                </p:nvSpPr>
                <p:spPr>
                  <a:xfrm>
                    <a:off x="4427984" y="4547550"/>
                    <a:ext cx="4714752" cy="1503425"/>
                  </a:xfrm>
                  <a:prstGeom prst="rect">
                    <a:avLst/>
                  </a:prstGeom>
                  <a:noFill/>
                </p:spPr>
                <p:txBody>
                  <a:bodyPr wrap="none" rtlCol="0">
                    <a:spAutoFit/>
                  </a:bodyPr>
                  <a:lstStyle/>
                  <a:p>
                    <a:r>
                      <a:rPr lang="es-ES_tradnl" sz="1100" b="1" dirty="0"/>
                      <a:t>Seudocódigo</a:t>
                    </a:r>
                    <a:r>
                      <a:rPr lang="es-ES_tradnl" sz="1100" b="1" dirty="0"/>
                      <a:t>: </a:t>
                    </a:r>
                    <a:r>
                      <a:rPr lang="es-ES_tradnl" sz="1100" dirty="0"/>
                      <a:t>Entrada: la Matriz A =[</a:t>
                    </a:r>
                    <a14:m>
                      <m:oMath xmlns:m="http://schemas.openxmlformats.org/officeDocument/2006/math">
                        <m:sSub>
                          <m:sSubPr>
                            <m:ctrlPr>
                              <a:rPr lang="es-ES_tradnl" sz="1100" i="1">
                                <a:latin typeface="Cambria Math" panose="02040503050406030204" pitchFamily="18" charset="0"/>
                              </a:rPr>
                            </m:ctrlPr>
                          </m:sSubPr>
                          <m:e>
                            <m:r>
                              <a:rPr lang="es-ES" sz="1100" i="1">
                                <a:latin typeface="Cambria Math" panose="02040503050406030204" pitchFamily="18" charset="0"/>
                              </a:rPr>
                              <m:t>𝑎</m:t>
                            </m:r>
                          </m:e>
                          <m:sub>
                            <m:r>
                              <a:rPr lang="es-ES" sz="1100" i="1">
                                <a:latin typeface="Cambria Math" panose="02040503050406030204" pitchFamily="18" charset="0"/>
                              </a:rPr>
                              <m:t>𝑖𝑗</m:t>
                            </m:r>
                          </m:sub>
                        </m:sSub>
                        <m:r>
                          <a:rPr lang="es-ES" sz="1100">
                            <a:latin typeface="Cambria Math" panose="02040503050406030204" pitchFamily="18" charset="0"/>
                          </a:rPr>
                          <m:t>]</m:t>
                        </m:r>
                      </m:oMath>
                    </a14:m>
                    <a:r>
                      <a:rPr lang="es-ES_tradnl" sz="1100" b="1" dirty="0"/>
                      <a:t> </a:t>
                    </a:r>
                    <a:r>
                      <a:rPr lang="es-ES_tradnl" sz="1100" dirty="0"/>
                      <a:t>de dimensión </a:t>
                    </a:r>
                    <a:r>
                      <a:rPr lang="es-ES_tradnl" sz="1100" dirty="0" err="1"/>
                      <a:t>nxn</a:t>
                    </a:r>
                    <a:r>
                      <a:rPr lang="es-ES_tradnl" sz="1100" b="1" dirty="0"/>
                      <a:t>.</a:t>
                    </a:r>
                  </a:p>
                  <a:p>
                    <a:r>
                      <a:rPr lang="es-ES_tradnl" sz="1100" b="1" dirty="0"/>
                      <a:t>                     </a:t>
                    </a:r>
                    <a:r>
                      <a:rPr lang="es-ES_tradnl" sz="1100" b="1" dirty="0"/>
                      <a:t>      Sum = 0;</a:t>
                    </a:r>
                    <a:endParaRPr lang="es-ES_tradnl" sz="1100" b="1" dirty="0"/>
                  </a:p>
                  <a:p>
                    <a:r>
                      <a:rPr lang="es-ES_tradnl" sz="1100" b="1" dirty="0"/>
                      <a:t>                           </a:t>
                    </a:r>
                    <a:r>
                      <a:rPr lang="es-ES_tradnl" sz="1100" b="1" dirty="0" err="1"/>
                      <a:t>for</a:t>
                    </a:r>
                    <a:r>
                      <a:rPr lang="es-ES_tradnl" sz="1100" b="1" dirty="0"/>
                      <a:t> </a:t>
                    </a:r>
                    <a:r>
                      <a:rPr lang="es-ES_tradnl" sz="1100" dirty="0"/>
                      <a:t>i = 1 </a:t>
                    </a:r>
                    <a:r>
                      <a:rPr lang="es-ES_tradnl" sz="1100" b="1" dirty="0"/>
                      <a:t>to </a:t>
                    </a:r>
                    <a:r>
                      <a:rPr lang="es-ES_tradnl" sz="1100" dirty="0"/>
                      <a:t> n </a:t>
                    </a:r>
                    <a:r>
                      <a:rPr lang="es-ES_tradnl" sz="1100" b="1" dirty="0"/>
                      <a:t>do</a:t>
                    </a:r>
                    <a:endParaRPr lang="es-ES_tradnl" sz="1100" b="1" dirty="0"/>
                  </a:p>
                  <a:p>
                    <a:r>
                      <a:rPr lang="es-ES_tradnl" sz="1100" b="1" dirty="0"/>
                      <a:t>                               </a:t>
                    </a:r>
                    <a:r>
                      <a:rPr lang="es-ES_tradnl" sz="1100" b="1" dirty="0" err="1"/>
                      <a:t>for</a:t>
                    </a:r>
                    <a:r>
                      <a:rPr lang="es-ES_tradnl" sz="1100" dirty="0"/>
                      <a:t> j = 1 </a:t>
                    </a:r>
                    <a:r>
                      <a:rPr lang="es-ES_tradnl" sz="1100" b="1" dirty="0"/>
                      <a:t>to</a:t>
                    </a:r>
                    <a:r>
                      <a:rPr lang="es-ES_tradnl" sz="1100" dirty="0"/>
                      <a:t> n </a:t>
                    </a:r>
                    <a:r>
                      <a:rPr lang="es-ES_tradnl" sz="1100" b="1" dirty="0"/>
                      <a:t>do </a:t>
                    </a:r>
                  </a:p>
                  <a:p>
                    <a:r>
                      <a:rPr lang="es-ES_tradnl" sz="1100" b="1" dirty="0"/>
                      <a:t> </a:t>
                    </a:r>
                    <a:r>
                      <a:rPr lang="es-ES_tradnl" sz="1100" b="1" dirty="0"/>
                      <a:t>                                  </a:t>
                    </a:r>
                    <a:r>
                      <a:rPr lang="es-ES_tradnl" sz="1100" dirty="0"/>
                      <a:t>Sum = Sum + </a:t>
                    </a:r>
                    <a:r>
                      <a:rPr lang="es-ES_tradnl" sz="1100" b="1" dirty="0"/>
                      <a:t> </a:t>
                    </a:r>
                    <a14:m>
                      <m:oMath xmlns:m="http://schemas.openxmlformats.org/officeDocument/2006/math">
                        <m:sSub>
                          <m:sSubPr>
                            <m:ctrlPr>
                              <a:rPr lang="es-ES" sz="1100" i="1">
                                <a:latin typeface="Cambria Math" panose="02040503050406030204" pitchFamily="18" charset="0"/>
                              </a:rPr>
                            </m:ctrlPr>
                          </m:sSubPr>
                          <m:e>
                            <m:r>
                              <a:rPr lang="es-ES" sz="1100" i="1">
                                <a:latin typeface="Cambria Math" panose="02040503050406030204" pitchFamily="18" charset="0"/>
                              </a:rPr>
                              <m:t>𝑎</m:t>
                            </m:r>
                          </m:e>
                          <m:sub>
                            <m:r>
                              <a:rPr lang="es-ES" sz="1100" i="1">
                                <a:latin typeface="Cambria Math" panose="02040503050406030204" pitchFamily="18" charset="0"/>
                              </a:rPr>
                              <m:t>𝑖𝑗</m:t>
                            </m:r>
                          </m:sub>
                        </m:sSub>
                      </m:oMath>
                    </a14:m>
                    <a:r>
                      <a:rPr lang="es-ES_tradnl" sz="1100" dirty="0"/>
                      <a:t>;</a:t>
                    </a:r>
                    <a:r>
                      <a:rPr lang="es-ES_tradnl" sz="1100" b="1" dirty="0"/>
                      <a:t>                       </a:t>
                    </a:r>
                  </a:p>
                  <a:p>
                    <a:r>
                      <a:rPr lang="es-ES_tradnl" sz="1100" b="1" dirty="0"/>
                      <a:t>                                  </a:t>
                    </a:r>
                    <a:r>
                      <a:rPr lang="es-ES_tradnl" sz="1100" b="1" dirty="0" err="1"/>
                      <a:t>return</a:t>
                    </a:r>
                    <a:r>
                      <a:rPr lang="es-ES_tradnl" sz="1100" b="1" dirty="0"/>
                      <a:t> </a:t>
                    </a:r>
                    <a:r>
                      <a:rPr lang="es-ES_tradnl" sz="1100" dirty="0"/>
                      <a:t>“El </a:t>
                    </a:r>
                    <a:r>
                      <a:rPr lang="es-ES_tradnl" sz="1100" dirty="0" smtClean="0"/>
                      <a:t>grado </a:t>
                    </a:r>
                    <a:r>
                      <a:rPr lang="es-ES_tradnl" sz="1100" i="1" dirty="0" err="1" smtClean="0"/>
                      <a:t>Out</a:t>
                    </a:r>
                    <a:r>
                      <a:rPr lang="es-ES_tradnl" sz="1100" dirty="0" smtClean="0"/>
                      <a:t> </a:t>
                    </a:r>
                    <a:r>
                      <a:rPr lang="es-ES_tradnl" sz="1100" dirty="0"/>
                      <a:t>del nodo i </a:t>
                    </a:r>
                    <a:r>
                      <a:rPr lang="es-ES_tradnl" sz="1100" dirty="0" smtClean="0"/>
                      <a:t>es </a:t>
                    </a:r>
                    <a14:m>
                      <m:oMath xmlns:m="http://schemas.openxmlformats.org/officeDocument/2006/math">
                        <m:sSubSup>
                          <m:sSubSupPr>
                            <m:ctrlPr>
                              <a:rPr lang="es-CO" altLang="es-CO" sz="1100" b="1" i="1">
                                <a:latin typeface="Cambria Math" panose="02040503050406030204" pitchFamily="18" charset="0"/>
                              </a:rPr>
                            </m:ctrlPr>
                          </m:sSubSupPr>
                          <m:e>
                            <m:r>
                              <a:rPr lang="es-ES" altLang="es-CO" sz="1100" b="1" i="1">
                                <a:latin typeface="Cambria Math" panose="02040503050406030204" pitchFamily="18" charset="0"/>
                              </a:rPr>
                              <m:t>𝑲</m:t>
                            </m:r>
                          </m:e>
                          <m:sub>
                            <m:r>
                              <a:rPr lang="es-ES" altLang="es-CO" sz="1100" b="1" i="1">
                                <a:latin typeface="Cambria Math" panose="02040503050406030204" pitchFamily="18" charset="0"/>
                              </a:rPr>
                              <m:t>𝒊</m:t>
                            </m:r>
                          </m:sub>
                          <m:sup>
                            <m:r>
                              <a:rPr lang="es-ES" altLang="es-CO" sz="1100" b="1" i="1">
                                <a:latin typeface="Cambria Math" panose="02040503050406030204" pitchFamily="18" charset="0"/>
                              </a:rPr>
                              <m:t>𝑶𝒖𝒕</m:t>
                            </m:r>
                          </m:sup>
                        </m:sSubSup>
                      </m:oMath>
                    </a14:m>
                    <a:r>
                      <a:rPr lang="es-ES_tradnl" sz="1100" dirty="0" smtClean="0"/>
                      <a:t>”</a:t>
                    </a:r>
                    <a:endParaRPr lang="es-ES_tradnl" sz="1100" b="1" dirty="0"/>
                  </a:p>
                  <a:p>
                    <a:r>
                      <a:rPr lang="es-ES_tradnl" sz="1100" dirty="0"/>
                      <a:t>                          </a:t>
                    </a:r>
                    <a:r>
                      <a:rPr lang="es-ES_tradnl" sz="1100" b="1" dirty="0" err="1"/>
                      <a:t>end</a:t>
                    </a:r>
                    <a:r>
                      <a:rPr lang="es-ES_tradnl" sz="1100" b="1" dirty="0"/>
                      <a:t> </a:t>
                    </a:r>
                    <a:r>
                      <a:rPr lang="es-ES_tradnl" sz="1100" b="1" dirty="0" err="1"/>
                      <a:t>for</a:t>
                    </a:r>
                    <a:endParaRPr lang="es-ES_tradnl" sz="1100" b="1" dirty="0"/>
                  </a:p>
                  <a:p>
                    <a:r>
                      <a:rPr lang="es-ES_tradnl" sz="1100" b="1" dirty="0"/>
                      <a:t> </a:t>
                    </a:r>
                    <a:r>
                      <a:rPr lang="es-ES_tradnl" sz="1100" b="1" dirty="0"/>
                      <a:t>                               </a:t>
                    </a:r>
                    <a:r>
                      <a:rPr lang="es-ES_tradnl" sz="1100" b="1" dirty="0" err="1"/>
                      <a:t>end</a:t>
                    </a:r>
                    <a:r>
                      <a:rPr lang="es-ES_tradnl" sz="1100" b="1" dirty="0"/>
                      <a:t> </a:t>
                    </a:r>
                    <a:r>
                      <a:rPr lang="es-ES_tradnl" sz="1100" b="1" dirty="0" err="1" smtClean="0"/>
                      <a:t>for</a:t>
                    </a:r>
                    <a:endParaRPr lang="es-ES_tradnl" sz="2000" dirty="0"/>
                  </a:p>
                </p:txBody>
              </p:sp>
            </mc:Choice>
            <mc:Fallback>
              <p:sp>
                <p:nvSpPr>
                  <p:cNvPr id="10" name="CuadroTexto 9"/>
                  <p:cNvSpPr txBox="1">
                    <a:spLocks noRot="1" noChangeAspect="1" noMove="1" noResize="1" noEditPoints="1" noAdjustHandles="1" noChangeArrowheads="1" noChangeShapeType="1" noTextEdit="1"/>
                  </p:cNvSpPr>
                  <p:nvPr/>
                </p:nvSpPr>
                <p:spPr>
                  <a:xfrm>
                    <a:off x="4427984" y="4547550"/>
                    <a:ext cx="4714752" cy="1503425"/>
                  </a:xfrm>
                  <a:prstGeom prst="rect">
                    <a:avLst/>
                  </a:prstGeom>
                  <a:blipFill>
                    <a:blip r:embed="rId5"/>
                    <a:stretch>
                      <a:fillRect t="-380"/>
                    </a:stretch>
                  </a:blipFill>
                </p:spPr>
                <p:txBody>
                  <a:bodyPr/>
                  <a:lstStyle/>
                  <a:p>
                    <a:r>
                      <a:rPr lang="es-ES_tradnl">
                        <a:noFill/>
                      </a:rPr>
                      <a:t> </a:t>
                    </a:r>
                  </a:p>
                </p:txBody>
              </p:sp>
            </mc:Fallback>
          </mc:AlternateContent>
        </p:grpSp>
      </p:grpSp>
    </p:spTree>
    <p:extLst>
      <p:ext uri="{BB962C8B-B14F-4D97-AF65-F5344CB8AC3E}">
        <p14:creationId xmlns:p14="http://schemas.microsoft.com/office/powerpoint/2010/main" val="3154141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p:grpSp>
        <p:nvGrpSpPr>
          <p:cNvPr id="2" name="Grupo 1"/>
          <p:cNvGrpSpPr/>
          <p:nvPr/>
        </p:nvGrpSpPr>
        <p:grpSpPr>
          <a:xfrm>
            <a:off x="588696" y="1628800"/>
            <a:ext cx="2689864" cy="2004350"/>
            <a:chOff x="588696" y="1670713"/>
            <a:chExt cx="2689864" cy="200435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70713"/>
              <a:ext cx="2667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a:spLocks noChangeArrowheads="1"/>
            </p:cNvSpPr>
            <p:nvPr/>
          </p:nvSpPr>
          <p:spPr bwMode="auto">
            <a:xfrm>
              <a:off x="588696" y="3429000"/>
              <a:ext cx="1797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1000" dirty="0"/>
                <a:t>Adaptado de Newman, 2003</a:t>
              </a:r>
            </a:p>
          </p:txBody>
        </p:sp>
      </p:grpSp>
      <p:sp>
        <p:nvSpPr>
          <p:cNvPr id="8" name="CuadroTexto 7"/>
          <p:cNvSpPr txBox="1"/>
          <p:nvPr/>
        </p:nvSpPr>
        <p:spPr>
          <a:xfrm>
            <a:off x="3204301" y="2435852"/>
            <a:ext cx="3073983" cy="276999"/>
          </a:xfrm>
          <a:prstGeom prst="rect">
            <a:avLst/>
          </a:prstGeom>
          <a:noFill/>
        </p:spPr>
        <p:txBody>
          <a:bodyPr wrap="none" rtlCol="0">
            <a:spAutoFit/>
          </a:bodyPr>
          <a:lstStyle/>
          <a:p>
            <a:r>
              <a:rPr lang="es-ES_tradnl" sz="1200" dirty="0" smtClean="0"/>
              <a:t>La Matriz de adyacencia del grafo es:</a:t>
            </a:r>
            <a:endParaRPr lang="es-ES_tradnl" dirty="0"/>
          </a:p>
        </p:txBody>
      </p:sp>
      <p:sp>
        <p:nvSpPr>
          <p:cNvPr id="10" name="CuadroTexto 9"/>
          <p:cNvSpPr txBox="1">
            <a:spLocks noRot="1" noChangeAspect="1" noMove="1" noResize="1" noEditPoints="1" noAdjustHandles="1" noChangeArrowheads="1" noChangeShapeType="1" noTextEdit="1"/>
          </p:cNvSpPr>
          <p:nvPr/>
        </p:nvSpPr>
        <p:spPr>
          <a:xfrm>
            <a:off x="6210905" y="1916832"/>
            <a:ext cx="2177519" cy="1315040"/>
          </a:xfrm>
          <a:prstGeom prst="rect">
            <a:avLst/>
          </a:prstGeom>
          <a:blipFill rotWithShape="0">
            <a:blip r:embed="rId3"/>
            <a:stretch>
              <a:fillRect l="-6723"/>
            </a:stretch>
          </a:blipFill>
        </p:spPr>
        <p:txBody>
          <a:bodyPr/>
          <a:lstStyle/>
          <a:p>
            <a:r>
              <a:rPr lang="es-CO">
                <a:noFill/>
              </a:rPr>
              <a:t> </a:t>
            </a:r>
          </a:p>
        </p:txBody>
      </p:sp>
      <p:sp>
        <p:nvSpPr>
          <p:cNvPr id="12" name="CuadroTexto 11"/>
          <p:cNvSpPr txBox="1"/>
          <p:nvPr/>
        </p:nvSpPr>
        <p:spPr>
          <a:xfrm>
            <a:off x="28648" y="5671137"/>
            <a:ext cx="9115352" cy="276999"/>
          </a:xfrm>
          <a:prstGeom prst="rect">
            <a:avLst/>
          </a:prstGeom>
          <a:noFill/>
        </p:spPr>
        <p:txBody>
          <a:bodyPr wrap="square" rtlCol="0">
            <a:spAutoFit/>
          </a:bodyPr>
          <a:lstStyle/>
          <a:p>
            <a:r>
              <a:rPr lang="es-ES_tradnl" sz="1200" dirty="0" smtClean="0"/>
              <a:t>Otra representación es La matriz de incidencia del grafo. Para este caso, por favor encontrar la matriz de incidencia</a:t>
            </a:r>
            <a:endParaRPr lang="es-ES_tradnl" dirty="0"/>
          </a:p>
        </p:txBody>
      </p:sp>
      <p:grpSp>
        <p:nvGrpSpPr>
          <p:cNvPr id="13" name="Grupo 12"/>
          <p:cNvGrpSpPr/>
          <p:nvPr/>
        </p:nvGrpSpPr>
        <p:grpSpPr>
          <a:xfrm>
            <a:off x="599332" y="3903613"/>
            <a:ext cx="7959396" cy="1438747"/>
            <a:chOff x="690027" y="3452516"/>
            <a:chExt cx="7959396" cy="1438747"/>
          </a:xfrm>
        </p:grpSpPr>
        <p:sp>
          <p:nvSpPr>
            <p:cNvPr id="11" name="CuadroTexto 10"/>
            <p:cNvSpPr txBox="1"/>
            <p:nvPr/>
          </p:nvSpPr>
          <p:spPr>
            <a:xfrm>
              <a:off x="690027" y="4016097"/>
              <a:ext cx="3017877" cy="276999"/>
            </a:xfrm>
            <a:prstGeom prst="rect">
              <a:avLst/>
            </a:prstGeom>
            <a:noFill/>
          </p:spPr>
          <p:txBody>
            <a:bodyPr wrap="none" rtlCol="0">
              <a:spAutoFit/>
            </a:bodyPr>
            <a:lstStyle/>
            <a:p>
              <a:r>
                <a:rPr lang="es-ES_tradnl" sz="1200" dirty="0" smtClean="0"/>
                <a:t>La Lista de adyacencia del grafo es:</a:t>
              </a:r>
              <a:endParaRPr lang="es-ES_tradnl" dirty="0"/>
            </a:p>
          </p:txBody>
        </p:sp>
        <p:pic>
          <p:nvPicPr>
            <p:cNvPr id="9" name="Imagen 8"/>
            <p:cNvPicPr>
              <a:picLocks noChangeAspect="1"/>
            </p:cNvPicPr>
            <p:nvPr/>
          </p:nvPicPr>
          <p:blipFill>
            <a:blip r:embed="rId4"/>
            <a:stretch>
              <a:fillRect/>
            </a:stretch>
          </p:blipFill>
          <p:spPr>
            <a:xfrm>
              <a:off x="3907145" y="3452516"/>
              <a:ext cx="4742278" cy="1438747"/>
            </a:xfrm>
            <a:prstGeom prst="rect">
              <a:avLst/>
            </a:prstGeom>
          </p:spPr>
        </p:pic>
      </p:grpSp>
    </p:spTree>
    <p:extLst>
      <p:ext uri="{BB962C8B-B14F-4D97-AF65-F5344CB8AC3E}">
        <p14:creationId xmlns:p14="http://schemas.microsoft.com/office/powerpoint/2010/main" val="74710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CuadroTexto"/>
          <p:cNvSpPr txBox="1">
            <a:spLocks noChangeArrowheads="1"/>
          </p:cNvSpPr>
          <p:nvPr/>
        </p:nvSpPr>
        <p:spPr bwMode="auto">
          <a:xfrm>
            <a:off x="755576" y="704751"/>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Agrupamiento y transitividad</a:t>
            </a:r>
          </a:p>
        </p:txBody>
      </p:sp>
      <p:pic>
        <p:nvPicPr>
          <p:cNvPr id="2" name="Imagen 1"/>
          <p:cNvPicPr>
            <a:picLocks noChangeAspect="1"/>
          </p:cNvPicPr>
          <p:nvPr/>
        </p:nvPicPr>
        <p:blipFill>
          <a:blip r:embed="rId2"/>
          <a:stretch>
            <a:fillRect/>
          </a:stretch>
        </p:blipFill>
        <p:spPr>
          <a:xfrm>
            <a:off x="1313915" y="1556792"/>
            <a:ext cx="6552165" cy="4657653"/>
          </a:xfrm>
          <a:prstGeom prst="rect">
            <a:avLst/>
          </a:prstGeom>
        </p:spPr>
      </p:pic>
    </p:spTree>
    <p:extLst>
      <p:ext uri="{BB962C8B-B14F-4D97-AF65-F5344CB8AC3E}">
        <p14:creationId xmlns:p14="http://schemas.microsoft.com/office/powerpoint/2010/main" val="1221048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CuadroTexto"/>
          <p:cNvSpPr txBox="1">
            <a:spLocks noChangeArrowheads="1"/>
          </p:cNvSpPr>
          <p:nvPr/>
        </p:nvSpPr>
        <p:spPr bwMode="auto">
          <a:xfrm>
            <a:off x="755576" y="704751"/>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Agrupamiento y transitividad</a:t>
            </a:r>
          </a:p>
        </p:txBody>
      </p:sp>
      <p:pic>
        <p:nvPicPr>
          <p:cNvPr id="3" name="Imagen 2"/>
          <p:cNvPicPr>
            <a:picLocks noChangeAspect="1"/>
          </p:cNvPicPr>
          <p:nvPr/>
        </p:nvPicPr>
        <p:blipFill>
          <a:blip r:embed="rId2"/>
          <a:stretch>
            <a:fillRect/>
          </a:stretch>
        </p:blipFill>
        <p:spPr>
          <a:xfrm>
            <a:off x="1174993" y="1593571"/>
            <a:ext cx="6807671" cy="4569747"/>
          </a:xfrm>
          <a:prstGeom prst="rect">
            <a:avLst/>
          </a:prstGeom>
        </p:spPr>
      </p:pic>
    </p:spTree>
    <p:extLst>
      <p:ext uri="{BB962C8B-B14F-4D97-AF65-F5344CB8AC3E}">
        <p14:creationId xmlns:p14="http://schemas.microsoft.com/office/powerpoint/2010/main" val="2463251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55576" y="560735"/>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Agrupamiento y transitividad</a:t>
            </a:r>
          </a:p>
        </p:txBody>
      </p:sp>
      <p:sp>
        <p:nvSpPr>
          <p:cNvPr id="5" name="4 CuadroTexto"/>
          <p:cNvSpPr txBox="1">
            <a:spLocks noChangeArrowheads="1"/>
          </p:cNvSpPr>
          <p:nvPr/>
        </p:nvSpPr>
        <p:spPr bwMode="auto">
          <a:xfrm>
            <a:off x="1259632" y="1133888"/>
            <a:ext cx="76327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s-CO" altLang="es-CO" sz="2400" dirty="0"/>
              <a:t>Ejemplo:</a:t>
            </a:r>
          </a:p>
          <a:p>
            <a:pPr algn="just">
              <a:spcBef>
                <a:spcPct val="0"/>
              </a:spcBef>
              <a:buFontTx/>
              <a:buNone/>
            </a:pPr>
            <a:endParaRPr lang="es-CO" altLang="es-CO" sz="2400" dirty="0"/>
          </a:p>
          <a:p>
            <a:pPr algn="ctr">
              <a:spcBef>
                <a:spcPct val="0"/>
              </a:spcBef>
              <a:buFontTx/>
              <a:buNone/>
            </a:pPr>
            <a:endParaRPr lang="es-CO" altLang="es-CO" sz="2400" i="1" dirty="0">
              <a:latin typeface="Cambria Math" panose="02040503050406030204" pitchFamily="18" charset="0"/>
            </a:endParaRPr>
          </a:p>
          <a:p>
            <a:pPr algn="ctr">
              <a:spcBef>
                <a:spcPct val="0"/>
              </a:spcBef>
              <a:buFontTx/>
              <a:buNone/>
            </a:pPr>
            <a:endParaRPr lang="es-CO" altLang="es-CO" sz="2400"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1672" y="1670713"/>
            <a:ext cx="2667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a:spLocks noChangeArrowheads="1"/>
          </p:cNvSpPr>
          <p:nvPr/>
        </p:nvSpPr>
        <p:spPr bwMode="auto">
          <a:xfrm>
            <a:off x="4285543" y="2979268"/>
            <a:ext cx="1797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1000"/>
              <a:t>Adaptado de Newman, 2003</a:t>
            </a:r>
          </a:p>
        </p:txBody>
      </p:sp>
      <p:sp>
        <p:nvSpPr>
          <p:cNvPr id="6" name="CuadroTexto 5"/>
          <p:cNvSpPr txBox="1">
            <a:spLocks noRot="1" noChangeAspect="1" noMove="1" noResize="1" noEditPoints="1" noAdjustHandles="1" noChangeArrowheads="1" noChangeShapeType="1" noTextEdit="1"/>
          </p:cNvSpPr>
          <p:nvPr/>
        </p:nvSpPr>
        <p:spPr>
          <a:xfrm>
            <a:off x="6210905" y="1916832"/>
            <a:ext cx="2177519" cy="1315040"/>
          </a:xfrm>
          <a:prstGeom prst="rect">
            <a:avLst/>
          </a:prstGeom>
          <a:blipFill rotWithShape="0">
            <a:blip r:embed="rId3"/>
            <a:stretch>
              <a:fillRect l="-6723"/>
            </a:stretch>
          </a:blipFill>
        </p:spPr>
        <p:txBody>
          <a:bodyPr/>
          <a:lstStyle/>
          <a:p>
            <a:r>
              <a:rPr lang="es-CO">
                <a:noFill/>
              </a:rPr>
              <a:t> </a:t>
            </a:r>
          </a:p>
        </p:txBody>
      </p:sp>
      <p:sp>
        <p:nvSpPr>
          <p:cNvPr id="7" name="CuadroTexto 6"/>
          <p:cNvSpPr txBox="1">
            <a:spLocks noRot="1" noChangeAspect="1" noMove="1" noResize="1" noEditPoints="1" noAdjustHandles="1" noChangeArrowheads="1" noChangeShapeType="1" noTextEdit="1"/>
          </p:cNvSpPr>
          <p:nvPr/>
        </p:nvSpPr>
        <p:spPr>
          <a:xfrm>
            <a:off x="1475656" y="3501008"/>
            <a:ext cx="7416824" cy="2922531"/>
          </a:xfrm>
          <a:prstGeom prst="rect">
            <a:avLst/>
          </a:prstGeom>
          <a:blipFill rotWithShape="0">
            <a:blip r:embed="rId4"/>
            <a:stretch>
              <a:fillRect l="-657" t="-1042"/>
            </a:stretch>
          </a:blipFill>
        </p:spPr>
        <p:txBody>
          <a:bodyPr/>
          <a:lstStyle/>
          <a:p>
            <a:r>
              <a:rPr lang="es-CO">
                <a:noFill/>
              </a:rPr>
              <a:t> </a:t>
            </a:r>
          </a:p>
        </p:txBody>
      </p:sp>
    </p:spTree>
    <p:extLst>
      <p:ext uri="{BB962C8B-B14F-4D97-AF65-F5344CB8AC3E}">
        <p14:creationId xmlns:p14="http://schemas.microsoft.com/office/powerpoint/2010/main" val="2218834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CuadroTexto"/>
          <p:cNvSpPr txBox="1">
            <a:spLocks noChangeArrowheads="1"/>
          </p:cNvSpPr>
          <p:nvPr/>
        </p:nvSpPr>
        <p:spPr bwMode="auto">
          <a:xfrm>
            <a:off x="755724" y="548680"/>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Geodésica, diámetro y eficiencia</a:t>
            </a:r>
          </a:p>
        </p:txBody>
      </p:sp>
      <p:sp>
        <p:nvSpPr>
          <p:cNvPr id="5" name="4 CuadroTexto"/>
          <p:cNvSpPr txBox="1">
            <a:spLocks noChangeArrowheads="1"/>
          </p:cNvSpPr>
          <p:nvPr/>
        </p:nvSpPr>
        <p:spPr bwMode="auto">
          <a:xfrm>
            <a:off x="827584" y="1052736"/>
            <a:ext cx="76327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s-CO" altLang="es-CO" sz="2400" dirty="0"/>
              <a:t>Ejemplo:</a:t>
            </a:r>
          </a:p>
          <a:p>
            <a:pPr algn="just">
              <a:spcBef>
                <a:spcPct val="0"/>
              </a:spcBef>
              <a:buFontTx/>
              <a:buNone/>
            </a:pPr>
            <a:endParaRPr lang="es-CO" altLang="es-CO" sz="2400" dirty="0"/>
          </a:p>
          <a:p>
            <a:pPr algn="ctr">
              <a:spcBef>
                <a:spcPct val="0"/>
              </a:spcBef>
              <a:buFontTx/>
              <a:buNone/>
            </a:pPr>
            <a:endParaRPr lang="es-CO" altLang="es-CO" sz="2400" i="1" dirty="0">
              <a:latin typeface="Cambria Math" panose="02040503050406030204" pitchFamily="18" charset="0"/>
            </a:endParaRPr>
          </a:p>
          <a:p>
            <a:pPr algn="ctr">
              <a:spcBef>
                <a:spcPct val="0"/>
              </a:spcBef>
              <a:buFontTx/>
              <a:buNone/>
            </a:pPr>
            <a:endParaRPr lang="es-CO" altLang="es-CO" sz="2400"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2523" y="1575817"/>
            <a:ext cx="2667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a:spLocks noChangeArrowheads="1"/>
          </p:cNvSpPr>
          <p:nvPr/>
        </p:nvSpPr>
        <p:spPr bwMode="auto">
          <a:xfrm>
            <a:off x="3924300" y="2997200"/>
            <a:ext cx="1797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1000"/>
              <a:t>Adaptado de Newman, 2003</a:t>
            </a:r>
          </a:p>
        </p:txBody>
      </p:sp>
      <p:sp>
        <p:nvSpPr>
          <p:cNvPr id="6" name="CuadroTexto 5"/>
          <p:cNvSpPr txBox="1">
            <a:spLocks noRot="1" noChangeAspect="1" noMove="1" noResize="1" noEditPoints="1" noAdjustHandles="1" noChangeArrowheads="1" noChangeShapeType="1" noTextEdit="1"/>
          </p:cNvSpPr>
          <p:nvPr/>
        </p:nvSpPr>
        <p:spPr>
          <a:xfrm>
            <a:off x="6210905" y="1916832"/>
            <a:ext cx="2177519" cy="1315040"/>
          </a:xfrm>
          <a:prstGeom prst="rect">
            <a:avLst/>
          </a:prstGeom>
          <a:blipFill rotWithShape="0">
            <a:blip r:embed="rId3"/>
            <a:stretch>
              <a:fillRect l="-6723"/>
            </a:stretch>
          </a:blipFill>
        </p:spPr>
        <p:txBody>
          <a:bodyPr/>
          <a:lstStyle/>
          <a:p>
            <a:r>
              <a:rPr lang="es-CO">
                <a:noFill/>
              </a:rPr>
              <a:t> </a:t>
            </a:r>
          </a:p>
        </p:txBody>
      </p:sp>
      <p:pic>
        <p:nvPicPr>
          <p:cNvPr id="2" name="Imagen 1"/>
          <p:cNvPicPr>
            <a:picLocks noChangeAspect="1"/>
          </p:cNvPicPr>
          <p:nvPr/>
        </p:nvPicPr>
        <p:blipFill>
          <a:blip r:embed="rId4"/>
          <a:stretch>
            <a:fillRect/>
          </a:stretch>
        </p:blipFill>
        <p:spPr>
          <a:xfrm>
            <a:off x="1115616" y="3310771"/>
            <a:ext cx="6884441" cy="3027257"/>
          </a:xfrm>
          <a:prstGeom prst="rect">
            <a:avLst/>
          </a:prstGeom>
        </p:spPr>
      </p:pic>
    </p:spTree>
    <p:extLst>
      <p:ext uri="{BB962C8B-B14F-4D97-AF65-F5344CB8AC3E}">
        <p14:creationId xmlns:p14="http://schemas.microsoft.com/office/powerpoint/2010/main" val="372392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755576" y="707256"/>
            <a:ext cx="7675562" cy="48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3600">
                <a:solidFill>
                  <a:schemeClr val="tx2"/>
                </a:solidFill>
                <a:latin typeface="+mj-lt"/>
                <a:ea typeface="+mj-ea"/>
                <a:cs typeface="+mj-cs"/>
              </a:defRPr>
            </a:lvl1pPr>
            <a:lvl2pPr algn="l" rtl="0" fontAlgn="base">
              <a:spcBef>
                <a:spcPct val="0"/>
              </a:spcBef>
              <a:spcAft>
                <a:spcPct val="0"/>
              </a:spcAft>
              <a:defRPr sz="3600">
                <a:solidFill>
                  <a:schemeClr val="tx2"/>
                </a:solidFill>
                <a:latin typeface="Arial" charset="0"/>
              </a:defRPr>
            </a:lvl2pPr>
            <a:lvl3pPr algn="l" rtl="0" fontAlgn="base">
              <a:spcBef>
                <a:spcPct val="0"/>
              </a:spcBef>
              <a:spcAft>
                <a:spcPct val="0"/>
              </a:spcAft>
              <a:defRPr sz="3600">
                <a:solidFill>
                  <a:schemeClr val="tx2"/>
                </a:solidFill>
                <a:latin typeface="Arial" charset="0"/>
              </a:defRPr>
            </a:lvl3pPr>
            <a:lvl4pPr algn="l" rtl="0" fontAlgn="base">
              <a:spcBef>
                <a:spcPct val="0"/>
              </a:spcBef>
              <a:spcAft>
                <a:spcPct val="0"/>
              </a:spcAft>
              <a:defRPr sz="3600">
                <a:solidFill>
                  <a:schemeClr val="tx2"/>
                </a:solidFill>
                <a:latin typeface="Arial" charset="0"/>
              </a:defRPr>
            </a:lvl4pPr>
            <a:lvl5pPr algn="l" rtl="0" fontAlgn="base">
              <a:spcBef>
                <a:spcPct val="0"/>
              </a:spcBef>
              <a:spcAft>
                <a:spcPct val="0"/>
              </a:spcAft>
              <a:defRPr sz="3600">
                <a:solidFill>
                  <a:schemeClr val="tx2"/>
                </a:solidFill>
                <a:latin typeface="Arial" charset="0"/>
              </a:defRPr>
            </a:lvl5pPr>
            <a:lvl6pPr marL="457200" algn="l" rtl="0" fontAlgn="base">
              <a:spcBef>
                <a:spcPct val="0"/>
              </a:spcBef>
              <a:spcAft>
                <a:spcPct val="0"/>
              </a:spcAft>
              <a:defRPr sz="3600">
                <a:solidFill>
                  <a:schemeClr val="tx2"/>
                </a:solidFill>
                <a:latin typeface="Arial" charset="0"/>
              </a:defRPr>
            </a:lvl6pPr>
            <a:lvl7pPr marL="914400" algn="l" rtl="0" fontAlgn="base">
              <a:spcBef>
                <a:spcPct val="0"/>
              </a:spcBef>
              <a:spcAft>
                <a:spcPct val="0"/>
              </a:spcAft>
              <a:defRPr sz="3600">
                <a:solidFill>
                  <a:schemeClr val="tx2"/>
                </a:solidFill>
                <a:latin typeface="Arial" charset="0"/>
              </a:defRPr>
            </a:lvl7pPr>
            <a:lvl8pPr marL="1371600" algn="l" rtl="0" fontAlgn="base">
              <a:spcBef>
                <a:spcPct val="0"/>
              </a:spcBef>
              <a:spcAft>
                <a:spcPct val="0"/>
              </a:spcAft>
              <a:defRPr sz="3600">
                <a:solidFill>
                  <a:schemeClr val="tx2"/>
                </a:solidFill>
                <a:latin typeface="Arial" charset="0"/>
              </a:defRPr>
            </a:lvl8pPr>
            <a:lvl9pPr marL="1828800" algn="l" rtl="0" fontAlgn="base">
              <a:spcBef>
                <a:spcPct val="0"/>
              </a:spcBef>
              <a:spcAft>
                <a:spcPct val="0"/>
              </a:spcAft>
              <a:defRPr sz="3600">
                <a:solidFill>
                  <a:schemeClr val="tx2"/>
                </a:solidFill>
                <a:latin typeface="Arial" charset="0"/>
              </a:defRPr>
            </a:lvl9pPr>
          </a:lstStyle>
          <a:p>
            <a:pPr algn="ctr"/>
            <a:r>
              <a:rPr lang="es-MX" altLang="es-CO" sz="2800" b="1" kern="0" dirty="0"/>
              <a:t>Redes </a:t>
            </a:r>
            <a:r>
              <a:rPr lang="es-MX" altLang="es-CO" sz="2800" b="1" kern="0" dirty="0" smtClean="0"/>
              <a:t>Complejas (terminología)</a:t>
            </a:r>
            <a:endParaRPr lang="en-US" altLang="es-CO" sz="2800" b="1" kern="0" dirty="0"/>
          </a:p>
        </p:txBody>
      </p:sp>
      <mc:AlternateContent xmlns:mc="http://schemas.openxmlformats.org/markup-compatibility/2006" xmlns:a14="http://schemas.microsoft.com/office/drawing/2010/main">
        <mc:Choice Requires="a14">
          <p:sp>
            <p:nvSpPr>
              <p:cNvPr id="2" name="Rectángulo 1"/>
              <p:cNvSpPr/>
              <p:nvPr/>
            </p:nvSpPr>
            <p:spPr>
              <a:xfrm>
                <a:off x="179512" y="1526589"/>
                <a:ext cx="8856984" cy="4693593"/>
              </a:xfrm>
              <a:prstGeom prst="rect">
                <a:avLst/>
              </a:prstGeom>
            </p:spPr>
            <p:txBody>
              <a:bodyPr wrap="square">
                <a:spAutoFit/>
              </a:bodyPr>
              <a:lstStyle/>
              <a:p>
                <a:pPr marL="285750" indent="-285750" algn="just" eaLnBrk="1" hangingPunct="1">
                  <a:buFont typeface="Arial" panose="020B0604020202020204" pitchFamily="34" charset="0"/>
                  <a:buChar char="•"/>
                  <a:defRPr/>
                </a:pPr>
                <a:r>
                  <a:rPr lang="es-CO" sz="1300" b="1" dirty="0" smtClean="0"/>
                  <a:t>Vértice</a:t>
                </a:r>
                <a:r>
                  <a:rPr lang="es-CO" sz="1300" dirty="0" smtClean="0"/>
                  <a:t> (</a:t>
                </a:r>
                <a:r>
                  <a:rPr lang="es-CO" sz="1300" i="1" dirty="0" err="1" smtClean="0"/>
                  <a:t>Vertex</a:t>
                </a:r>
                <a:r>
                  <a:rPr lang="es-CO" sz="1300" dirty="0" smtClean="0"/>
                  <a:t>): La unidad fundamental de una red. También </a:t>
                </a:r>
                <a:r>
                  <a:rPr lang="es-CO" sz="1300" dirty="0"/>
                  <a:t>llamado </a:t>
                </a:r>
                <a:r>
                  <a:rPr lang="es-CO" sz="1300" dirty="0" smtClean="0"/>
                  <a:t>sitio (</a:t>
                </a:r>
                <a:r>
                  <a:rPr lang="es-CO" sz="1300" i="1" dirty="0" err="1" smtClean="0"/>
                  <a:t>site</a:t>
                </a:r>
                <a:r>
                  <a:rPr lang="es-CO" sz="1300" dirty="0" smtClean="0"/>
                  <a:t>) en la física, Nodo en Ciencias Computacionales o un </a:t>
                </a:r>
                <a:r>
                  <a:rPr lang="es-CO" sz="1300" i="1" dirty="0" smtClean="0"/>
                  <a:t>actor</a:t>
                </a:r>
                <a:r>
                  <a:rPr lang="es-CO" sz="1300" dirty="0" smtClean="0"/>
                  <a:t> en sociología.</a:t>
                </a:r>
              </a:p>
              <a:p>
                <a:pPr marL="285750" indent="-285750" algn="just" eaLnBrk="1" hangingPunct="1">
                  <a:buFont typeface="Arial" panose="020B0604020202020204" pitchFamily="34" charset="0"/>
                  <a:buChar char="•"/>
                  <a:defRPr/>
                </a:pPr>
                <a:r>
                  <a:rPr lang="es-CO" sz="1300" b="1" dirty="0" smtClean="0"/>
                  <a:t>Arco</a:t>
                </a:r>
                <a:r>
                  <a:rPr lang="es-CO" sz="1300" dirty="0" smtClean="0"/>
                  <a:t> (</a:t>
                </a:r>
                <a:r>
                  <a:rPr lang="es-CO" sz="1300" i="1" dirty="0" err="1" smtClean="0"/>
                  <a:t>arc</a:t>
                </a:r>
                <a:r>
                  <a:rPr lang="es-CO" sz="1300" dirty="0" smtClean="0"/>
                  <a:t>): es otro de los elementos fundamentales de u grafo. También llamado borde (</a:t>
                </a:r>
                <a:r>
                  <a:rPr lang="es-CO" sz="1300" i="1" dirty="0" err="1" smtClean="0"/>
                  <a:t>Edge</a:t>
                </a:r>
                <a:r>
                  <a:rPr lang="es-CO" sz="1300" dirty="0" smtClean="0"/>
                  <a:t>), vinculo (</a:t>
                </a:r>
                <a:r>
                  <a:rPr lang="es-CO" sz="1300" i="1" dirty="0" smtClean="0"/>
                  <a:t>bond) </a:t>
                </a:r>
                <a:r>
                  <a:rPr lang="es-CO" sz="1300" dirty="0" smtClean="0"/>
                  <a:t>en la física, enlace (</a:t>
                </a:r>
                <a:r>
                  <a:rPr lang="es-CO" sz="1300" i="1" dirty="0" smtClean="0"/>
                  <a:t>link</a:t>
                </a:r>
                <a:r>
                  <a:rPr lang="es-CO" sz="1300" dirty="0" smtClean="0"/>
                  <a:t>) en Ciencias Computacionales, vinculo, ligado (</a:t>
                </a:r>
                <a:r>
                  <a:rPr lang="es-CO" sz="1300" i="1" dirty="0" err="1" smtClean="0"/>
                  <a:t>tie</a:t>
                </a:r>
                <a:r>
                  <a:rPr lang="es-CO" sz="1300" dirty="0" smtClean="0"/>
                  <a:t>) en sociología.</a:t>
                </a:r>
              </a:p>
              <a:p>
                <a:pPr marL="285750" indent="-285750" algn="just" eaLnBrk="1" hangingPunct="1">
                  <a:buFont typeface="Arial" panose="020B0604020202020204" pitchFamily="34" charset="0"/>
                  <a:buChar char="•"/>
                  <a:defRPr/>
                </a:pPr>
                <a:r>
                  <a:rPr lang="es-CO" sz="1300" b="1" dirty="0" smtClean="0"/>
                  <a:t>Nodo adyacente</a:t>
                </a:r>
                <a:r>
                  <a:rPr lang="es-CO" sz="1300" dirty="0" smtClean="0"/>
                  <a:t>: puntos extremos asociados.</a:t>
                </a:r>
              </a:p>
              <a:p>
                <a:pPr marL="285750" indent="-285750" algn="just" eaLnBrk="1" hangingPunct="1">
                  <a:buFont typeface="Arial" panose="020B0604020202020204" pitchFamily="34" charset="0"/>
                  <a:buChar char="•"/>
                  <a:defRPr/>
                </a:pPr>
                <a:r>
                  <a:rPr lang="es-CO" sz="1300" dirty="0" smtClean="0"/>
                  <a:t>Un </a:t>
                </a:r>
                <a:r>
                  <a:rPr lang="es-CO" sz="1300" b="1" i="1" dirty="0" err="1" smtClean="0"/>
                  <a:t>loop</a:t>
                </a:r>
                <a:r>
                  <a:rPr lang="es-CO" sz="1300" dirty="0" smtClean="0"/>
                  <a:t> en un grafo, es un arco con puntos n-n, para algún nodo n.</a:t>
                </a:r>
              </a:p>
              <a:p>
                <a:pPr marL="285750" indent="-285750" algn="just" eaLnBrk="1" hangingPunct="1">
                  <a:buFont typeface="Arial" panose="020B0604020202020204" pitchFamily="34" charset="0"/>
                  <a:buChar char="•"/>
                  <a:defRPr/>
                </a:pPr>
                <a:r>
                  <a:rPr lang="es-CO" sz="1300" dirty="0" smtClean="0"/>
                  <a:t>Dos arcos con los mismos extremos se denominan </a:t>
                </a:r>
                <a:r>
                  <a:rPr lang="es-CO" sz="1300" b="1" i="1" dirty="0" smtClean="0"/>
                  <a:t>arcos paralelos</a:t>
                </a:r>
                <a:r>
                  <a:rPr lang="es-CO" sz="1300" dirty="0" smtClean="0"/>
                  <a:t>.</a:t>
                </a:r>
              </a:p>
              <a:p>
                <a:pPr marL="285750" indent="-285750" algn="just" eaLnBrk="1" hangingPunct="1">
                  <a:buFont typeface="Arial" panose="020B0604020202020204" pitchFamily="34" charset="0"/>
                  <a:buChar char="•"/>
                  <a:defRPr/>
                </a:pPr>
                <a:r>
                  <a:rPr lang="es-CO" sz="1300" dirty="0" smtClean="0"/>
                  <a:t>Un </a:t>
                </a:r>
                <a:r>
                  <a:rPr lang="es-CO" sz="1300" b="1" dirty="0" smtClean="0"/>
                  <a:t>grafo simple </a:t>
                </a:r>
                <a:r>
                  <a:rPr lang="es-CO" sz="1300" dirty="0" smtClean="0"/>
                  <a:t>es un grafo sin </a:t>
                </a:r>
                <a:r>
                  <a:rPr lang="es-CO" sz="1300" dirty="0" err="1" smtClean="0"/>
                  <a:t>loops</a:t>
                </a:r>
                <a:r>
                  <a:rPr lang="es-CO" sz="1300" dirty="0" smtClean="0"/>
                  <a:t> y sin arcos paralelos.</a:t>
                </a:r>
              </a:p>
              <a:p>
                <a:pPr marL="285750" indent="-285750" algn="just" eaLnBrk="1" hangingPunct="1">
                  <a:buFont typeface="Arial" panose="020B0604020202020204" pitchFamily="34" charset="0"/>
                  <a:buChar char="•"/>
                  <a:defRPr/>
                </a:pPr>
                <a:r>
                  <a:rPr lang="es-CO" sz="1300" dirty="0" smtClean="0"/>
                  <a:t>Un </a:t>
                </a:r>
                <a:r>
                  <a:rPr lang="es-CO" sz="1300" b="1" dirty="0" smtClean="0"/>
                  <a:t>nodo aislado</a:t>
                </a:r>
                <a:r>
                  <a:rPr lang="es-CO" sz="1300" dirty="0" smtClean="0"/>
                  <a:t> es un nodo no adyacente a otro.</a:t>
                </a:r>
              </a:p>
              <a:p>
                <a:pPr marL="285750" indent="-285750" algn="just" eaLnBrk="1" hangingPunct="1">
                  <a:buFont typeface="Arial" panose="020B0604020202020204" pitchFamily="34" charset="0"/>
                  <a:buChar char="•"/>
                  <a:defRPr/>
                </a:pPr>
                <a:r>
                  <a:rPr lang="es-CO" sz="1300" b="1" dirty="0" smtClean="0"/>
                  <a:t>Grado</a:t>
                </a:r>
                <a:r>
                  <a:rPr lang="es-CO" sz="1300" dirty="0" smtClean="0"/>
                  <a:t> (</a:t>
                </a:r>
                <a:r>
                  <a:rPr lang="es-CO" sz="1300" dirty="0" err="1" smtClean="0"/>
                  <a:t>Degree</a:t>
                </a:r>
                <a:r>
                  <a:rPr lang="es-CO" sz="1300" dirty="0" smtClean="0"/>
                  <a:t>): Es el número de arcos o enlaces conectados a un vértice.</a:t>
                </a:r>
              </a:p>
              <a:p>
                <a:pPr marL="285750" indent="-285750" algn="just" eaLnBrk="1" hangingPunct="1">
                  <a:buFont typeface="Arial" panose="020B0604020202020204" pitchFamily="34" charset="0"/>
                  <a:buChar char="•"/>
                  <a:defRPr/>
                </a:pPr>
                <a:r>
                  <a:rPr lang="es-CO" sz="1300" b="1" dirty="0" smtClean="0"/>
                  <a:t>Trayectoria</a:t>
                </a:r>
                <a:r>
                  <a:rPr lang="es-CO" sz="1300" dirty="0" smtClean="0"/>
                  <a:t>: Es una secuencia nodo y arco desde el inicio hasta el final, estos es, la trayectoria del nodo </a:t>
                </a:r>
                <a14:m>
                  <m:oMath xmlns:m="http://schemas.openxmlformats.org/officeDocument/2006/math">
                    <m:sSub>
                      <m:sSubPr>
                        <m:ctrlPr>
                          <a:rPr lang="es-CO" sz="1300" i="1" smtClean="0">
                            <a:latin typeface="Cambria Math" panose="02040503050406030204" pitchFamily="18" charset="0"/>
                          </a:rPr>
                        </m:ctrlPr>
                      </m:sSubPr>
                      <m:e>
                        <m:r>
                          <a:rPr lang="es-ES" sz="1300" b="0" i="1" smtClean="0">
                            <a:latin typeface="Cambria Math" panose="02040503050406030204" pitchFamily="18" charset="0"/>
                          </a:rPr>
                          <m:t>𝑛</m:t>
                        </m:r>
                      </m:e>
                      <m:sub>
                        <m:r>
                          <a:rPr lang="es-ES" sz="1300" b="0" i="1" smtClean="0">
                            <a:latin typeface="Cambria Math" panose="02040503050406030204" pitchFamily="18" charset="0"/>
                          </a:rPr>
                          <m:t>0</m:t>
                        </m:r>
                      </m:sub>
                    </m:sSub>
                  </m:oMath>
                </a14:m>
                <a:r>
                  <a:rPr lang="es-CO" sz="1300" b="1" dirty="0" smtClean="0"/>
                  <a:t> </a:t>
                </a:r>
                <a:r>
                  <a:rPr lang="es-CO" sz="1300" dirty="0" smtClean="0"/>
                  <a:t>a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b="0" i="1" smtClean="0">
                            <a:latin typeface="Cambria Math" panose="02040503050406030204" pitchFamily="18" charset="0"/>
                          </a:rPr>
                          <m:t>𝑘</m:t>
                        </m:r>
                      </m:sub>
                    </m:sSub>
                  </m:oMath>
                </a14:m>
                <a:r>
                  <a:rPr lang="es-CO" sz="1300" b="1" dirty="0" smtClean="0"/>
                  <a:t> </a:t>
                </a:r>
                <a:r>
                  <a:rPr lang="es-CO" sz="1300" dirty="0" smtClean="0"/>
                  <a:t>es la secuencia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i="1">
                            <a:latin typeface="Cambria Math" panose="02040503050406030204" pitchFamily="18" charset="0"/>
                          </a:rPr>
                          <m:t>0</m:t>
                        </m:r>
                      </m:sub>
                    </m:sSub>
                  </m:oMath>
                </a14:m>
                <a:r>
                  <a:rPr lang="es-CO" sz="1300" dirty="0" smtClean="0"/>
                  <a:t>, </a:t>
                </a:r>
                <a14:m>
                  <m:oMath xmlns:m="http://schemas.openxmlformats.org/officeDocument/2006/math">
                    <m:sSub>
                      <m:sSubPr>
                        <m:ctrlPr>
                          <a:rPr lang="es-CO" sz="1300" i="1">
                            <a:latin typeface="Cambria Math" panose="02040503050406030204" pitchFamily="18" charset="0"/>
                          </a:rPr>
                        </m:ctrlPr>
                      </m:sSubPr>
                      <m:e>
                        <m:r>
                          <a:rPr lang="es-ES" sz="1300" b="0" i="1" smtClean="0">
                            <a:latin typeface="Cambria Math" panose="02040503050406030204" pitchFamily="18" charset="0"/>
                          </a:rPr>
                          <m:t>𝑎</m:t>
                        </m:r>
                      </m:e>
                      <m:sub>
                        <m:r>
                          <a:rPr lang="es-ES" sz="1300" b="0" i="1" smtClean="0">
                            <a:latin typeface="Cambria Math" panose="02040503050406030204" pitchFamily="18" charset="0"/>
                          </a:rPr>
                          <m:t>1</m:t>
                        </m:r>
                      </m:sub>
                    </m:sSub>
                  </m:oMath>
                </a14:m>
                <a:r>
                  <a:rPr lang="es-CO" sz="1300" dirty="0" smtClean="0"/>
                  <a:t>,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b="0" i="1" smtClean="0">
                            <a:latin typeface="Cambria Math" panose="02040503050406030204" pitchFamily="18" charset="0"/>
                          </a:rPr>
                          <m:t>1</m:t>
                        </m:r>
                      </m:sub>
                    </m:sSub>
                  </m:oMath>
                </a14:m>
                <a:r>
                  <a:rPr lang="es-CO" sz="1300" dirty="0" smtClean="0"/>
                  <a:t>, …, </a:t>
                </a:r>
                <a14:m>
                  <m:oMath xmlns:m="http://schemas.openxmlformats.org/officeDocument/2006/math">
                    <m:sSub>
                      <m:sSubPr>
                        <m:ctrlPr>
                          <a:rPr lang="es-CO" sz="1300" i="1">
                            <a:latin typeface="Cambria Math" panose="02040503050406030204" pitchFamily="18" charset="0"/>
                          </a:rPr>
                        </m:ctrlPr>
                      </m:sSubPr>
                      <m:e>
                        <m:r>
                          <a:rPr lang="es-ES" sz="1300" b="0" i="1" smtClean="0">
                            <a:latin typeface="Cambria Math" panose="02040503050406030204" pitchFamily="18" charset="0"/>
                          </a:rPr>
                          <m:t>𝑎</m:t>
                        </m:r>
                      </m:e>
                      <m:sub>
                        <m:r>
                          <a:rPr lang="es-ES" sz="1300" b="0" i="1" smtClean="0">
                            <a:latin typeface="Cambria Math" panose="02040503050406030204" pitchFamily="18" charset="0"/>
                          </a:rPr>
                          <m:t>𝑘</m:t>
                        </m:r>
                        <m:r>
                          <a:rPr lang="es-ES" sz="1300" b="0" i="1" smtClean="0">
                            <a:latin typeface="Cambria Math" panose="02040503050406030204" pitchFamily="18" charset="0"/>
                          </a:rPr>
                          <m:t>−1</m:t>
                        </m:r>
                      </m:sub>
                    </m:sSub>
                  </m:oMath>
                </a14:m>
                <a:r>
                  <a:rPr lang="es-CO" sz="1300" dirty="0" smtClean="0"/>
                  <a:t>,</a:t>
                </a:r>
                <a:r>
                  <a:rPr lang="es-CO" sz="1300" dirty="0"/>
                  <a:t>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b="0" i="1" smtClean="0">
                            <a:latin typeface="Cambria Math" panose="02040503050406030204" pitchFamily="18" charset="0"/>
                          </a:rPr>
                          <m:t>𝑘</m:t>
                        </m:r>
                      </m:sub>
                    </m:sSub>
                  </m:oMath>
                </a14:m>
                <a:r>
                  <a:rPr lang="es-CO" sz="1300" dirty="0" smtClean="0"/>
                  <a:t> donde cada </a:t>
                </a:r>
                <a:r>
                  <a:rPr lang="es-CO" sz="1300" i="1" dirty="0" smtClean="0"/>
                  <a:t>i</a:t>
                </a:r>
                <a:r>
                  <a:rPr lang="es-CO" sz="1300" dirty="0" smtClean="0"/>
                  <a:t>, los extremos de </a:t>
                </a:r>
                <a14:m>
                  <m:oMath xmlns:m="http://schemas.openxmlformats.org/officeDocument/2006/math">
                    <m:sSub>
                      <m:sSubPr>
                        <m:ctrlPr>
                          <a:rPr lang="es-CO" sz="1300" i="1">
                            <a:latin typeface="Cambria Math" panose="02040503050406030204" pitchFamily="18" charset="0"/>
                          </a:rPr>
                        </m:ctrlPr>
                      </m:sSubPr>
                      <m:e>
                        <m:r>
                          <a:rPr lang="es-ES" sz="1300" b="0" i="1" smtClean="0">
                            <a:latin typeface="Cambria Math" panose="02040503050406030204" pitchFamily="18" charset="0"/>
                          </a:rPr>
                          <m:t>𝑎</m:t>
                        </m:r>
                      </m:e>
                      <m:sub>
                        <m:r>
                          <a:rPr lang="es-ES" sz="1300" b="0" i="1" smtClean="0">
                            <a:latin typeface="Cambria Math" panose="02040503050406030204" pitchFamily="18" charset="0"/>
                          </a:rPr>
                          <m:t>𝑖</m:t>
                        </m:r>
                      </m:sub>
                    </m:sSub>
                  </m:oMath>
                </a14:m>
                <a:r>
                  <a:rPr lang="es-CO" sz="1300" dirty="0" smtClean="0"/>
                  <a:t> son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b="0" i="1" smtClean="0">
                            <a:latin typeface="Cambria Math" panose="02040503050406030204" pitchFamily="18" charset="0"/>
                          </a:rPr>
                          <m:t>𝑖</m:t>
                        </m:r>
                      </m:sub>
                    </m:sSub>
                  </m:oMath>
                </a14:m>
                <a:r>
                  <a:rPr lang="es-CO" sz="1300" dirty="0" smtClean="0"/>
                  <a:t> -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b="0" i="1" smtClean="0">
                            <a:latin typeface="Cambria Math" panose="02040503050406030204" pitchFamily="18" charset="0"/>
                          </a:rPr>
                          <m:t>𝑖</m:t>
                        </m:r>
                        <m:r>
                          <a:rPr lang="es-ES" sz="1300" b="0" i="1" smtClean="0">
                            <a:latin typeface="Cambria Math" panose="02040503050406030204" pitchFamily="18" charset="0"/>
                          </a:rPr>
                          <m:t>+1</m:t>
                        </m:r>
                      </m:sub>
                    </m:sSub>
                  </m:oMath>
                </a14:m>
                <a:r>
                  <a:rPr lang="es-CO" sz="1300" dirty="0" smtClean="0"/>
                  <a:t>.</a:t>
                </a:r>
              </a:p>
              <a:p>
                <a:pPr marL="285750" indent="-285750" algn="just" eaLnBrk="1" hangingPunct="1">
                  <a:buFont typeface="Arial" panose="020B0604020202020204" pitchFamily="34" charset="0"/>
                  <a:buChar char="•"/>
                  <a:defRPr/>
                </a:pPr>
                <a:r>
                  <a:rPr lang="es-CO" sz="1300" b="1" dirty="0" smtClean="0">
                    <a:latin typeface="Arial" charset="0"/>
                  </a:rPr>
                  <a:t>Longitud de una trayectoria</a:t>
                </a:r>
                <a:r>
                  <a:rPr lang="es-CO" sz="1300" dirty="0" smtClean="0">
                    <a:latin typeface="Arial" charset="0"/>
                  </a:rPr>
                  <a:t>: Es el número de arcos que ella contiene. Si un arco es usado más de una vez, se cuenta las veces que se use.</a:t>
                </a:r>
              </a:p>
              <a:p>
                <a:pPr marL="285750" indent="-285750" algn="just" eaLnBrk="1" hangingPunct="1">
                  <a:buFont typeface="Arial" panose="020B0604020202020204" pitchFamily="34" charset="0"/>
                  <a:buChar char="•"/>
                  <a:defRPr/>
                </a:pPr>
                <a:r>
                  <a:rPr lang="es-CO" sz="1300" b="1" dirty="0" smtClean="0">
                    <a:latin typeface="Arial" charset="0"/>
                  </a:rPr>
                  <a:t>Grafo Completo</a:t>
                </a:r>
                <a:r>
                  <a:rPr lang="es-CO" sz="1300" dirty="0" smtClean="0">
                    <a:latin typeface="Arial" charset="0"/>
                  </a:rPr>
                  <a:t>: Si cualquier dos nodos distintos son adyacentes.</a:t>
                </a:r>
              </a:p>
              <a:p>
                <a:pPr marL="285750" indent="-285750" algn="just" eaLnBrk="1" hangingPunct="1">
                  <a:buFont typeface="Arial" panose="020B0604020202020204" pitchFamily="34" charset="0"/>
                  <a:buChar char="•"/>
                  <a:defRPr/>
                </a:pPr>
                <a:r>
                  <a:rPr lang="es-CO" sz="1300" b="1" dirty="0" smtClean="0">
                    <a:latin typeface="Arial" charset="0"/>
                  </a:rPr>
                  <a:t>Grafo Conectado</a:t>
                </a:r>
                <a:r>
                  <a:rPr lang="es-CO" sz="1300" dirty="0" smtClean="0">
                    <a:latin typeface="Arial" charset="0"/>
                  </a:rPr>
                  <a:t>: Si existe una trayectoria desde cualquier nodo a otro nodo.</a:t>
                </a:r>
              </a:p>
              <a:p>
                <a:pPr marL="285750" indent="-285750" algn="just" eaLnBrk="1" hangingPunct="1">
                  <a:buFont typeface="Arial" panose="020B0604020202020204" pitchFamily="34" charset="0"/>
                  <a:buChar char="•"/>
                  <a:defRPr/>
                </a:pPr>
                <a:r>
                  <a:rPr lang="es-CO" sz="1300" b="1" dirty="0" smtClean="0">
                    <a:latin typeface="Arial" charset="0"/>
                  </a:rPr>
                  <a:t>Ciclo</a:t>
                </a:r>
                <a:r>
                  <a:rPr lang="es-CO" sz="1300" dirty="0" smtClean="0">
                    <a:latin typeface="Arial" charset="0"/>
                  </a:rPr>
                  <a:t>: Es una trayectoria desde algún nodo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i="1">
                            <a:latin typeface="Cambria Math" panose="02040503050406030204" pitchFamily="18" charset="0"/>
                          </a:rPr>
                          <m:t>0</m:t>
                        </m:r>
                      </m:sub>
                    </m:sSub>
                  </m:oMath>
                </a14:m>
                <a:r>
                  <a:rPr lang="es-CO" sz="1300" b="1" dirty="0" smtClean="0">
                    <a:latin typeface="Arial" charset="0"/>
                  </a:rPr>
                  <a:t> </a:t>
                </a:r>
                <a:r>
                  <a:rPr lang="es-CO" sz="1300" dirty="0" smtClean="0">
                    <a:latin typeface="Arial" charset="0"/>
                  </a:rPr>
                  <a:t>hasta </a:t>
                </a:r>
                <a:r>
                  <a:rPr lang="es-CO" sz="1300" dirty="0">
                    <a:latin typeface="Arial" charset="0"/>
                  </a:rPr>
                  <a:t>é</a:t>
                </a:r>
                <a:r>
                  <a:rPr lang="es-CO" sz="1300" dirty="0" smtClean="0">
                    <a:latin typeface="Arial" charset="0"/>
                  </a:rPr>
                  <a:t>l mismo, donde no aparecen arcos más de una vez en la trayectoria y </a:t>
                </a:r>
                <a14:m>
                  <m:oMath xmlns:m="http://schemas.openxmlformats.org/officeDocument/2006/math">
                    <m:sSub>
                      <m:sSubPr>
                        <m:ctrlPr>
                          <a:rPr lang="es-CO" sz="1300" i="1">
                            <a:latin typeface="Cambria Math" panose="02040503050406030204" pitchFamily="18" charset="0"/>
                          </a:rPr>
                        </m:ctrlPr>
                      </m:sSubPr>
                      <m:e>
                        <m:r>
                          <a:rPr lang="es-ES" sz="1300" i="1">
                            <a:latin typeface="Cambria Math" panose="02040503050406030204" pitchFamily="18" charset="0"/>
                          </a:rPr>
                          <m:t>𝑛</m:t>
                        </m:r>
                      </m:e>
                      <m:sub>
                        <m:r>
                          <a:rPr lang="es-ES" sz="1300" i="1">
                            <a:latin typeface="Cambria Math" panose="02040503050406030204" pitchFamily="18" charset="0"/>
                          </a:rPr>
                          <m:t>0</m:t>
                        </m:r>
                      </m:sub>
                    </m:sSub>
                  </m:oMath>
                </a14:m>
                <a:r>
                  <a:rPr lang="es-CO" sz="1300" b="1" dirty="0" smtClean="0">
                    <a:latin typeface="Arial" charset="0"/>
                  </a:rPr>
                  <a:t> </a:t>
                </a:r>
                <a:r>
                  <a:rPr lang="es-CO" sz="1300" dirty="0" smtClean="0">
                    <a:latin typeface="Arial" charset="0"/>
                  </a:rPr>
                  <a:t>es el único nodo que aparece más de una vez, al comienzo y al final.</a:t>
                </a:r>
              </a:p>
              <a:p>
                <a:pPr marL="285750" indent="-285750" algn="just" eaLnBrk="1" hangingPunct="1">
                  <a:buFont typeface="Arial" panose="020B0604020202020204" pitchFamily="34" charset="0"/>
                  <a:buChar char="•"/>
                  <a:defRPr/>
                </a:pPr>
                <a:r>
                  <a:rPr lang="es-CO" sz="1300" b="1" dirty="0" smtClean="0">
                    <a:latin typeface="Arial" charset="0"/>
                  </a:rPr>
                  <a:t>Acíclico</a:t>
                </a:r>
                <a:r>
                  <a:rPr lang="es-CO" sz="1300" dirty="0" smtClean="0">
                    <a:latin typeface="Arial" charset="0"/>
                  </a:rPr>
                  <a:t>: es un grafo sin ciclos.</a:t>
                </a:r>
              </a:p>
              <a:p>
                <a:pPr marL="285750" indent="-285750" algn="just" eaLnBrk="1" hangingPunct="1">
                  <a:buFont typeface="Arial" panose="020B0604020202020204" pitchFamily="34" charset="0"/>
                  <a:buChar char="•"/>
                  <a:defRPr/>
                </a:pPr>
                <a:r>
                  <a:rPr lang="es-CO" sz="1300" b="1" dirty="0" smtClean="0">
                    <a:latin typeface="Arial" charset="0"/>
                  </a:rPr>
                  <a:t>Camino o ruta Geodésica</a:t>
                </a:r>
                <a:r>
                  <a:rPr lang="es-CO" sz="1300" dirty="0" smtClean="0">
                    <a:latin typeface="Arial" charset="0"/>
                  </a:rPr>
                  <a:t> (</a:t>
                </a:r>
                <a:r>
                  <a:rPr lang="es-CO" sz="1300" i="1" dirty="0" err="1" smtClean="0">
                    <a:latin typeface="Arial" charset="0"/>
                  </a:rPr>
                  <a:t>Geodesic</a:t>
                </a:r>
                <a:r>
                  <a:rPr lang="es-CO" sz="1300" i="1" dirty="0" smtClean="0">
                    <a:latin typeface="Arial" charset="0"/>
                  </a:rPr>
                  <a:t> </a:t>
                </a:r>
                <a:r>
                  <a:rPr lang="es-CO" sz="1300" i="1" dirty="0" err="1" smtClean="0">
                    <a:latin typeface="Arial" charset="0"/>
                  </a:rPr>
                  <a:t>Path</a:t>
                </a:r>
                <a:r>
                  <a:rPr lang="es-CO" sz="1300" dirty="0" smtClean="0">
                    <a:latin typeface="Arial" charset="0"/>
                  </a:rPr>
                  <a:t>) es el camino más corto a través de una red desde un vértice a otro.</a:t>
                </a:r>
              </a:p>
              <a:p>
                <a:pPr marL="285750" indent="-285750" algn="just" eaLnBrk="1" hangingPunct="1">
                  <a:buFont typeface="Arial" panose="020B0604020202020204" pitchFamily="34" charset="0"/>
                  <a:buChar char="•"/>
                  <a:defRPr/>
                </a:pPr>
                <a:r>
                  <a:rPr lang="es-CO" sz="1300" b="1" dirty="0" smtClean="0">
                    <a:latin typeface="Arial" charset="0"/>
                  </a:rPr>
                  <a:t>Diámetro </a:t>
                </a:r>
                <a:r>
                  <a:rPr lang="es-CO" sz="1300" dirty="0" smtClean="0">
                    <a:latin typeface="Arial" charset="0"/>
                  </a:rPr>
                  <a:t>(</a:t>
                </a:r>
                <a:r>
                  <a:rPr lang="es-CO" sz="1300" i="1" dirty="0" err="1" smtClean="0">
                    <a:latin typeface="Arial" charset="0"/>
                  </a:rPr>
                  <a:t>Diameter</a:t>
                </a:r>
                <a:r>
                  <a:rPr lang="es-CO" sz="1300" dirty="0" smtClean="0">
                    <a:latin typeface="Arial" charset="0"/>
                  </a:rPr>
                  <a:t>) Es la longitud (en número de arcos o enlaces) del camino geodésico más largo entre cualquier dos vértices.</a:t>
                </a:r>
                <a:endParaRPr lang="es-CO" sz="1400" b="1" dirty="0">
                  <a:latin typeface="Arial" charset="0"/>
                </a:endParaRPr>
              </a:p>
            </p:txBody>
          </p:sp>
        </mc:Choice>
        <mc:Fallback xmlns="">
          <p:sp>
            <p:nvSpPr>
              <p:cNvPr id="2" name="Rectángulo 1"/>
              <p:cNvSpPr>
                <a:spLocks noRot="1" noChangeAspect="1" noMove="1" noResize="1" noEditPoints="1" noAdjustHandles="1" noChangeArrowheads="1" noChangeShapeType="1" noTextEdit="1"/>
              </p:cNvSpPr>
              <p:nvPr/>
            </p:nvSpPr>
            <p:spPr>
              <a:xfrm>
                <a:off x="179512" y="1526589"/>
                <a:ext cx="8856984" cy="4693593"/>
              </a:xfrm>
              <a:prstGeom prst="rect">
                <a:avLst/>
              </a:prstGeom>
              <a:blipFill>
                <a:blip r:embed="rId2"/>
                <a:stretch>
                  <a:fillRect r="-138" b="-130"/>
                </a:stretch>
              </a:blipFill>
            </p:spPr>
            <p:txBody>
              <a:bodyPr/>
              <a:lstStyle/>
              <a:p>
                <a:r>
                  <a:rPr lang="es-ES_tradnl">
                    <a:noFill/>
                  </a:rPr>
                  <a:t> </a:t>
                </a:r>
              </a:p>
            </p:txBody>
          </p:sp>
        </mc:Fallback>
      </mc:AlternateContent>
    </p:spTree>
    <p:extLst>
      <p:ext uri="{BB962C8B-B14F-4D97-AF65-F5344CB8AC3E}">
        <p14:creationId xmlns:p14="http://schemas.microsoft.com/office/powerpoint/2010/main" val="198060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CuadroTexto"/>
          <p:cNvSpPr txBox="1">
            <a:spLocks noChangeArrowheads="1"/>
          </p:cNvSpPr>
          <p:nvPr/>
        </p:nvSpPr>
        <p:spPr bwMode="auto">
          <a:xfrm>
            <a:off x="755724" y="548680"/>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Geodésica, diámetro y eficiencia</a:t>
            </a:r>
          </a:p>
        </p:txBody>
      </p:sp>
      <p:sp>
        <p:nvSpPr>
          <p:cNvPr id="5" name="4 CuadroTexto"/>
          <p:cNvSpPr txBox="1">
            <a:spLocks noChangeArrowheads="1"/>
          </p:cNvSpPr>
          <p:nvPr/>
        </p:nvSpPr>
        <p:spPr bwMode="auto">
          <a:xfrm>
            <a:off x="827584" y="1052736"/>
            <a:ext cx="76327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s-CO" altLang="es-CO" sz="2400" dirty="0"/>
              <a:t>Ejemplo:</a:t>
            </a:r>
          </a:p>
          <a:p>
            <a:pPr algn="just">
              <a:spcBef>
                <a:spcPct val="0"/>
              </a:spcBef>
              <a:buFontTx/>
              <a:buNone/>
            </a:pPr>
            <a:endParaRPr lang="es-CO" altLang="es-CO" sz="2400" dirty="0"/>
          </a:p>
          <a:p>
            <a:pPr algn="ctr">
              <a:spcBef>
                <a:spcPct val="0"/>
              </a:spcBef>
              <a:buFontTx/>
              <a:buNone/>
            </a:pPr>
            <a:endParaRPr lang="es-CO" altLang="es-CO" sz="2400" i="1" dirty="0">
              <a:latin typeface="Cambria Math" panose="02040503050406030204" pitchFamily="18" charset="0"/>
            </a:endParaRPr>
          </a:p>
          <a:p>
            <a:pPr algn="ctr">
              <a:spcBef>
                <a:spcPct val="0"/>
              </a:spcBef>
              <a:buFontTx/>
              <a:buNone/>
            </a:pPr>
            <a:endParaRPr lang="es-CO" altLang="es-CO" sz="2400"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2523" y="1575817"/>
            <a:ext cx="2667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a:spLocks noChangeArrowheads="1"/>
          </p:cNvSpPr>
          <p:nvPr/>
        </p:nvSpPr>
        <p:spPr bwMode="auto">
          <a:xfrm>
            <a:off x="3924300" y="2997200"/>
            <a:ext cx="17970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O" altLang="es-CO" sz="1000"/>
              <a:t>Adaptado de Newman, 2003</a:t>
            </a:r>
          </a:p>
        </p:txBody>
      </p:sp>
      <p:sp>
        <p:nvSpPr>
          <p:cNvPr id="6" name="CuadroTexto 5"/>
          <p:cNvSpPr txBox="1">
            <a:spLocks noRot="1" noChangeAspect="1" noMove="1" noResize="1" noEditPoints="1" noAdjustHandles="1" noChangeArrowheads="1" noChangeShapeType="1" noTextEdit="1"/>
          </p:cNvSpPr>
          <p:nvPr/>
        </p:nvSpPr>
        <p:spPr>
          <a:xfrm>
            <a:off x="6210905" y="1916832"/>
            <a:ext cx="2177519" cy="1315040"/>
          </a:xfrm>
          <a:prstGeom prst="rect">
            <a:avLst/>
          </a:prstGeom>
          <a:blipFill rotWithShape="0">
            <a:blip r:embed="rId3"/>
            <a:stretch>
              <a:fillRect l="-6723"/>
            </a:stretch>
          </a:blipFill>
        </p:spPr>
        <p:txBody>
          <a:bodyPr/>
          <a:lstStyle/>
          <a:p>
            <a:r>
              <a:rPr lang="es-CO">
                <a:noFill/>
              </a:rPr>
              <a:t> </a:t>
            </a:r>
          </a:p>
        </p:txBody>
      </p:sp>
      <p:pic>
        <p:nvPicPr>
          <p:cNvPr id="7" name="Imagen 6"/>
          <p:cNvPicPr>
            <a:picLocks noChangeAspect="1"/>
          </p:cNvPicPr>
          <p:nvPr/>
        </p:nvPicPr>
        <p:blipFill>
          <a:blip r:embed="rId4"/>
          <a:stretch>
            <a:fillRect/>
          </a:stretch>
        </p:blipFill>
        <p:spPr>
          <a:xfrm>
            <a:off x="899592" y="3356992"/>
            <a:ext cx="7308038" cy="3096344"/>
          </a:xfrm>
          <a:prstGeom prst="rect">
            <a:avLst/>
          </a:prstGeom>
        </p:spPr>
      </p:pic>
    </p:spTree>
    <p:extLst>
      <p:ext uri="{BB962C8B-B14F-4D97-AF65-F5344CB8AC3E}">
        <p14:creationId xmlns:p14="http://schemas.microsoft.com/office/powerpoint/2010/main" val="262656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CuadroTexto"/>
          <p:cNvSpPr txBox="1">
            <a:spLocks noChangeArrowheads="1"/>
          </p:cNvSpPr>
          <p:nvPr/>
        </p:nvSpPr>
        <p:spPr bwMode="auto">
          <a:xfrm>
            <a:off x="755650" y="692696"/>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Medidas estándar de centralidad de un nodo</a:t>
            </a:r>
          </a:p>
        </p:txBody>
      </p:sp>
      <p:pic>
        <p:nvPicPr>
          <p:cNvPr id="3" name="Imagen 2"/>
          <p:cNvPicPr>
            <a:picLocks noChangeAspect="1"/>
          </p:cNvPicPr>
          <p:nvPr/>
        </p:nvPicPr>
        <p:blipFill>
          <a:blip r:embed="rId2"/>
          <a:stretch>
            <a:fillRect/>
          </a:stretch>
        </p:blipFill>
        <p:spPr>
          <a:xfrm>
            <a:off x="1115616" y="1559148"/>
            <a:ext cx="6912768" cy="5257943"/>
          </a:xfrm>
          <a:prstGeom prst="rect">
            <a:avLst/>
          </a:prstGeom>
        </p:spPr>
      </p:pic>
    </p:spTree>
    <p:extLst>
      <p:ext uri="{BB962C8B-B14F-4D97-AF65-F5344CB8AC3E}">
        <p14:creationId xmlns:p14="http://schemas.microsoft.com/office/powerpoint/2010/main" val="2274001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CuadroTexto"/>
          <p:cNvSpPr txBox="1">
            <a:spLocks noChangeArrowheads="1"/>
          </p:cNvSpPr>
          <p:nvPr/>
        </p:nvSpPr>
        <p:spPr bwMode="auto">
          <a:xfrm>
            <a:off x="755576" y="764704"/>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COMPLEJAS</a:t>
            </a:r>
          </a:p>
          <a:p>
            <a:pPr algn="ctr">
              <a:spcBef>
                <a:spcPct val="0"/>
              </a:spcBef>
              <a:buFontTx/>
              <a:buNone/>
            </a:pPr>
            <a:r>
              <a:rPr lang="es-CO" altLang="es-CO" sz="2400" b="1" dirty="0">
                <a:solidFill>
                  <a:schemeClr val="tx2"/>
                </a:solidFill>
                <a:latin typeface="+mj-lt"/>
                <a:ea typeface="+mj-ea"/>
                <a:cs typeface="+mj-cs"/>
              </a:rPr>
              <a:t>Dinámica</a:t>
            </a:r>
          </a:p>
        </p:txBody>
      </p:sp>
      <p:sp>
        <p:nvSpPr>
          <p:cNvPr id="2" name="Rectángulo 1"/>
          <p:cNvSpPr/>
          <p:nvPr/>
        </p:nvSpPr>
        <p:spPr>
          <a:xfrm>
            <a:off x="755576" y="1595702"/>
            <a:ext cx="7920880" cy="4708981"/>
          </a:xfrm>
          <a:prstGeom prst="rect">
            <a:avLst/>
          </a:prstGeom>
        </p:spPr>
        <p:txBody>
          <a:bodyPr wrap="square">
            <a:spAutoFit/>
          </a:bodyPr>
          <a:lstStyle/>
          <a:p>
            <a:pPr eaLnBrk="1" hangingPunct="1">
              <a:defRPr/>
            </a:pPr>
            <a:r>
              <a:rPr lang="es-CO" sz="2800" dirty="0"/>
              <a:t>Los sistemas complejos se han estudiado ampliamente en tres campos diferentes:</a:t>
            </a:r>
          </a:p>
          <a:p>
            <a:pPr eaLnBrk="1" hangingPunct="1">
              <a:defRPr/>
            </a:pPr>
            <a:endParaRPr lang="es-CO" sz="2800" dirty="0"/>
          </a:p>
          <a:p>
            <a:pPr marL="342900" indent="-342900" eaLnBrk="1" hangingPunct="1">
              <a:buFont typeface="Arial" panose="020B0604020202020204" pitchFamily="34" charset="0"/>
              <a:buChar char="•"/>
              <a:defRPr/>
            </a:pPr>
            <a:r>
              <a:rPr lang="es-CO" sz="2800" dirty="0"/>
              <a:t>Látices regulares</a:t>
            </a:r>
          </a:p>
          <a:p>
            <a:pPr marL="342900" indent="-342900" eaLnBrk="1" hangingPunct="1">
              <a:buFont typeface="Arial" panose="020B0604020202020204" pitchFamily="34" charset="0"/>
              <a:buChar char="•"/>
              <a:defRPr/>
            </a:pPr>
            <a:r>
              <a:rPr lang="es-CO" sz="2800" dirty="0"/>
              <a:t>Grafos aleatorios</a:t>
            </a:r>
          </a:p>
          <a:p>
            <a:pPr marL="342900" indent="-342900" eaLnBrk="1" hangingPunct="1">
              <a:buFont typeface="Arial" panose="020B0604020202020204" pitchFamily="34" charset="0"/>
              <a:buChar char="•"/>
              <a:defRPr/>
            </a:pPr>
            <a:r>
              <a:rPr lang="es-CO" sz="2800" dirty="0"/>
              <a:t>Redes completamente conectadas.</a:t>
            </a:r>
          </a:p>
          <a:p>
            <a:pPr marL="342900" indent="-342900" eaLnBrk="1" hangingPunct="1">
              <a:buFont typeface="Arial" panose="020B0604020202020204" pitchFamily="34" charset="0"/>
              <a:buChar char="•"/>
              <a:defRPr/>
            </a:pPr>
            <a:endParaRPr lang="es-CO" sz="2800" dirty="0"/>
          </a:p>
          <a:p>
            <a:pPr eaLnBrk="1" hangingPunct="1">
              <a:defRPr/>
            </a:pPr>
            <a:r>
              <a:rPr lang="es-CO" sz="2800" dirty="0"/>
              <a:t>Los tipos de dinámicas se han estudiado de acuerdo a diferentes patrones de conectividad.</a:t>
            </a:r>
          </a:p>
          <a:p>
            <a:pPr eaLnBrk="1" hangingPunct="1">
              <a:defRPr/>
            </a:pPr>
            <a:endParaRPr lang="es-CO" sz="2000" dirty="0"/>
          </a:p>
        </p:txBody>
      </p:sp>
    </p:spTree>
    <p:extLst>
      <p:ext uri="{BB962C8B-B14F-4D97-AF65-F5344CB8AC3E}">
        <p14:creationId xmlns:p14="http://schemas.microsoft.com/office/powerpoint/2010/main" val="3995913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CuadroTexto"/>
          <p:cNvSpPr txBox="1">
            <a:spLocks noChangeArrowheads="1"/>
          </p:cNvSpPr>
          <p:nvPr/>
        </p:nvSpPr>
        <p:spPr bwMode="auto">
          <a:xfrm>
            <a:off x="755576" y="764704"/>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a:solidFill>
                  <a:schemeClr val="tx2"/>
                </a:solidFill>
                <a:latin typeface="+mj-lt"/>
                <a:ea typeface="+mj-ea"/>
                <a:cs typeface="+mj-cs"/>
              </a:rPr>
              <a:t>PROPIEDADES DE LAS REDES </a:t>
            </a:r>
            <a:r>
              <a:rPr lang="es-CO" altLang="es-CO" sz="2400" b="1" dirty="0" smtClean="0">
                <a:solidFill>
                  <a:schemeClr val="tx2"/>
                </a:solidFill>
                <a:latin typeface="+mj-lt"/>
                <a:ea typeface="+mj-ea"/>
                <a:cs typeface="+mj-cs"/>
              </a:rPr>
              <a:t>COMPLEJAS</a:t>
            </a:r>
            <a:endParaRPr lang="es-CO" altLang="es-CO" sz="2400" b="1" dirty="0">
              <a:solidFill>
                <a:schemeClr val="tx2"/>
              </a:solidFill>
              <a:latin typeface="+mj-lt"/>
              <a:ea typeface="+mj-ea"/>
              <a:cs typeface="+mj-cs"/>
            </a:endParaRPr>
          </a:p>
        </p:txBody>
      </p:sp>
      <mc:AlternateContent xmlns:mc="http://schemas.openxmlformats.org/markup-compatibility/2006">
        <mc:Choice xmlns:a14="http://schemas.microsoft.com/office/drawing/2010/main" Requires="a14">
          <p:sp>
            <p:nvSpPr>
              <p:cNvPr id="2" name="Rectángulo 1"/>
              <p:cNvSpPr/>
              <p:nvPr/>
            </p:nvSpPr>
            <p:spPr>
              <a:xfrm>
                <a:off x="251520" y="1595702"/>
                <a:ext cx="8640960" cy="4733668"/>
              </a:xfrm>
              <a:prstGeom prst="rect">
                <a:avLst/>
              </a:prstGeom>
            </p:spPr>
            <p:txBody>
              <a:bodyPr wrap="square">
                <a:spAutoFit/>
              </a:bodyPr>
              <a:lstStyle/>
              <a:p>
                <a:pPr eaLnBrk="1" hangingPunct="1">
                  <a:defRPr/>
                </a:pPr>
                <a:r>
                  <a:rPr lang="es-CO" sz="2000" dirty="0" smtClean="0"/>
                  <a:t>Para los Grafos No dirigidos, se tiene de manera general las siguientes propiedades.</a:t>
                </a:r>
              </a:p>
              <a:p>
                <a:pPr eaLnBrk="1" hangingPunct="1">
                  <a:defRPr/>
                </a:pPr>
                <a:endParaRPr lang="es-CO" sz="2000" dirty="0" smtClean="0"/>
              </a:p>
              <a:p>
                <a:pPr eaLnBrk="1" hangingPunct="1">
                  <a:defRPr/>
                </a:pPr>
                <a:r>
                  <a:rPr lang="es-CO" sz="2000" dirty="0" smtClean="0"/>
                  <a:t>Dada la matriz de adyacencia A = [</a:t>
                </a:r>
                <a14:m>
                  <m:oMath xmlns:m="http://schemas.openxmlformats.org/officeDocument/2006/math">
                    <m:sSub>
                      <m:sSubPr>
                        <m:ctrlPr>
                          <a:rPr lang="es-ES_tradnl"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𝑖</m:t>
                        </m:r>
                        <m:r>
                          <a:rPr lang="es-ES" sz="2000" i="1">
                            <a:latin typeface="Cambria Math" panose="02040503050406030204" pitchFamily="18" charset="0"/>
                          </a:rPr>
                          <m:t>𝑖</m:t>
                        </m:r>
                      </m:sub>
                    </m:sSub>
                  </m:oMath>
                </a14:m>
                <a:r>
                  <a:rPr lang="es-CO" sz="2000" dirty="0" smtClean="0"/>
                  <a:t>] para representar un grafo no dirigido.</a:t>
                </a:r>
              </a:p>
              <a:p>
                <a:pPr eaLnBrk="1" hangingPunct="1">
                  <a:defRPr/>
                </a:pPr>
                <a:endParaRPr lang="es-CO" sz="2000" dirty="0"/>
              </a:p>
              <a:p>
                <a:pPr marL="342900" indent="-342900" eaLnBrk="1" hangingPunct="1">
                  <a:buFont typeface="Arial" panose="020B0604020202020204" pitchFamily="34" charset="0"/>
                  <a:buChar char="•"/>
                  <a:defRPr/>
                </a:pPr>
                <a:r>
                  <a:rPr lang="es-CO" sz="2000" dirty="0" smtClean="0"/>
                  <a:t>A es simétrica en general.</a:t>
                </a:r>
                <a:endParaRPr lang="es-CO" sz="2000" dirty="0"/>
              </a:p>
              <a:p>
                <a:pPr marL="342900" indent="-342900" eaLnBrk="1" hangingPunct="1">
                  <a:buFont typeface="Arial" panose="020B0604020202020204" pitchFamily="34" charset="0"/>
                  <a:buChar char="•"/>
                  <a:defRPr/>
                </a:pPr>
                <a:r>
                  <a:rPr lang="es-CO" sz="2000" dirty="0" smtClean="0"/>
                  <a:t>Si G es un grafo simple, entonces </a:t>
                </a:r>
                <a14:m>
                  <m:oMath xmlns:m="http://schemas.openxmlformats.org/officeDocument/2006/math">
                    <m:sSub>
                      <m:sSubPr>
                        <m:ctrlPr>
                          <a:rPr lang="es-ES_tradnl"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𝑖</m:t>
                        </m:r>
                        <m:r>
                          <a:rPr lang="es-ES" sz="2000" i="1">
                            <a:latin typeface="Cambria Math" panose="02040503050406030204" pitchFamily="18" charset="0"/>
                          </a:rPr>
                          <m:t>𝑖</m:t>
                        </m:r>
                      </m:sub>
                    </m:sSub>
                  </m:oMath>
                </a14:m>
                <a:r>
                  <a:rPr lang="es-CO" sz="2000" dirty="0" smtClean="0"/>
                  <a:t> = 0 y </a:t>
                </a:r>
                <a14:m>
                  <m:oMath xmlns:m="http://schemas.openxmlformats.org/officeDocument/2006/math">
                    <m:sSub>
                      <m:sSubPr>
                        <m:ctrlPr>
                          <a:rPr lang="es-ES_tradnl"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𝑖</m:t>
                        </m:r>
                        <m:r>
                          <a:rPr lang="es-ES" sz="2000" b="0" i="1" smtClean="0">
                            <a:latin typeface="Cambria Math" panose="02040503050406030204" pitchFamily="18" charset="0"/>
                          </a:rPr>
                          <m:t>𝑗</m:t>
                        </m:r>
                      </m:sub>
                    </m:sSub>
                    <m:r>
                      <a:rPr lang="es-ES" sz="2000" i="1" smtClean="0">
                        <a:latin typeface="Cambria Math" panose="02040503050406030204" pitchFamily="18" charset="0"/>
                        <a:ea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{0, 1}</m:t>
                    </m:r>
                  </m:oMath>
                </a14:m>
                <a:r>
                  <a:rPr lang="es-CO" sz="2000" dirty="0" smtClean="0"/>
                  <a:t>.</a:t>
                </a:r>
              </a:p>
              <a:p>
                <a:pPr marL="342900" indent="-342900" eaLnBrk="1" hangingPunct="1">
                  <a:buFont typeface="Arial" panose="020B0604020202020204" pitchFamily="34" charset="0"/>
                  <a:buChar char="•"/>
                  <a:defRPr/>
                </a:pPr>
                <a:r>
                  <a:rPr lang="es-CO" sz="2000" dirty="0" smtClean="0"/>
                  <a:t>Si G es un multígrafo, entonces </a:t>
                </a:r>
                <a14:m>
                  <m:oMath xmlns:m="http://schemas.openxmlformats.org/officeDocument/2006/math">
                    <m:sSub>
                      <m:sSubPr>
                        <m:ctrlPr>
                          <a:rPr lang="es-ES_tradnl" sz="2000" i="1">
                            <a:latin typeface="Cambria Math" panose="02040503050406030204" pitchFamily="18" charset="0"/>
                          </a:rPr>
                        </m:ctrlPr>
                      </m:sSubPr>
                      <m:e>
                        <m:r>
                          <a:rPr lang="es-ES" sz="2000" i="1">
                            <a:latin typeface="Cambria Math" panose="02040503050406030204" pitchFamily="18" charset="0"/>
                          </a:rPr>
                          <m:t>𝑎</m:t>
                        </m:r>
                      </m:e>
                      <m:sub>
                        <m:r>
                          <a:rPr lang="es-ES" sz="2000" i="1">
                            <a:latin typeface="Cambria Math" panose="02040503050406030204" pitchFamily="18" charset="0"/>
                          </a:rPr>
                          <m:t>𝑖</m:t>
                        </m:r>
                        <m:r>
                          <a:rPr lang="es-ES" sz="2000" i="1">
                            <a:latin typeface="Cambria Math" panose="02040503050406030204" pitchFamily="18" charset="0"/>
                          </a:rPr>
                          <m:t>𝑖</m:t>
                        </m:r>
                      </m:sub>
                    </m:sSub>
                  </m:oMath>
                </a14:m>
                <a:r>
                  <a:rPr lang="es-CO" sz="2000" dirty="0" smtClean="0"/>
                  <a:t> = 0.</a:t>
                </a:r>
                <a:endParaRPr lang="es-CO" sz="2000" dirty="0"/>
              </a:p>
              <a:p>
                <a:pPr marL="342900" indent="-342900" eaLnBrk="1" hangingPunct="1">
                  <a:buFont typeface="Arial" panose="020B0604020202020204" pitchFamily="34" charset="0"/>
                  <a:buChar char="•"/>
                  <a:defRPr/>
                </a:pPr>
                <a:endParaRPr lang="es-CO" sz="2000" dirty="0"/>
              </a:p>
              <a:p>
                <a:pPr eaLnBrk="1" hangingPunct="1">
                  <a:defRPr/>
                </a:pPr>
                <a:endParaRPr lang="es-CO" sz="2000" dirty="0" smtClean="0"/>
              </a:p>
              <a:p>
                <a:pPr algn="ctr" eaLnBrk="1" hangingPunct="1">
                  <a:defRPr/>
                </a:pPr>
                <a:r>
                  <a:rPr lang="es-CO" sz="2000" b="1" dirty="0" smtClean="0"/>
                  <a:t>Tienes un gran reto, averiguar más propiedades, encontrar sus seudocódigo e implementarlos en un lenguaje de programación.</a:t>
                </a:r>
                <a:endParaRPr lang="es-CO" sz="2000" b="1" dirty="0"/>
              </a:p>
              <a:p>
                <a:pPr eaLnBrk="1" hangingPunct="1">
                  <a:defRPr/>
                </a:pPr>
                <a:endParaRPr lang="es-CO" sz="2000" dirty="0"/>
              </a:p>
            </p:txBody>
          </p:sp>
        </mc:Choice>
        <mc:Fallback>
          <p:sp>
            <p:nvSpPr>
              <p:cNvPr id="2" name="Rectángulo 1"/>
              <p:cNvSpPr>
                <a:spLocks noRot="1" noChangeAspect="1" noMove="1" noResize="1" noEditPoints="1" noAdjustHandles="1" noChangeArrowheads="1" noChangeShapeType="1" noTextEdit="1"/>
              </p:cNvSpPr>
              <p:nvPr/>
            </p:nvSpPr>
            <p:spPr>
              <a:xfrm>
                <a:off x="251520" y="1595702"/>
                <a:ext cx="8640960" cy="4733668"/>
              </a:xfrm>
              <a:prstGeom prst="rect">
                <a:avLst/>
              </a:prstGeom>
              <a:blipFill>
                <a:blip r:embed="rId2"/>
                <a:stretch>
                  <a:fillRect l="-705" t="-773" r="-1551"/>
                </a:stretch>
              </a:blipFill>
            </p:spPr>
            <p:txBody>
              <a:bodyPr/>
              <a:lstStyle/>
              <a:p>
                <a:r>
                  <a:rPr lang="es-ES_tradnl">
                    <a:noFill/>
                  </a:rPr>
                  <a:t> </a:t>
                </a:r>
              </a:p>
            </p:txBody>
          </p:sp>
        </mc:Fallback>
      </mc:AlternateContent>
    </p:spTree>
    <p:extLst>
      <p:ext uri="{BB962C8B-B14F-4D97-AF65-F5344CB8AC3E}">
        <p14:creationId xmlns:p14="http://schemas.microsoft.com/office/powerpoint/2010/main" val="393191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7"/>
          <p:cNvSpPr>
            <a:spLocks noChangeArrowheads="1"/>
          </p:cNvSpPr>
          <p:nvPr/>
        </p:nvSpPr>
        <p:spPr bwMode="auto">
          <a:xfrm>
            <a:off x="2530640" y="3212976"/>
            <a:ext cx="51125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s-ES" sz="5400" b="1" dirty="0" smtClean="0">
                <a:solidFill>
                  <a:schemeClr val="hlink"/>
                </a:solidFill>
                <a:ea typeface="Times New Roman" pitchFamily="18" charset="0"/>
                <a:cs typeface="Arial" charset="0"/>
              </a:rPr>
              <a:t>GRACIAS</a:t>
            </a:r>
            <a:endParaRPr lang="es-CO" sz="5400" b="1" dirty="0">
              <a:solidFill>
                <a:schemeClr val="hlink"/>
              </a:solidFill>
              <a:ea typeface="Times New Roman" pitchFamily="18" charset="0"/>
              <a:cs typeface="Arial" charset="0"/>
            </a:endParaRPr>
          </a:p>
        </p:txBody>
      </p:sp>
    </p:spTree>
    <p:extLst>
      <p:ext uri="{BB962C8B-B14F-4D97-AF65-F5344CB8AC3E}">
        <p14:creationId xmlns:p14="http://schemas.microsoft.com/office/powerpoint/2010/main" val="2745514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CuadroTexto"/>
          <p:cNvSpPr txBox="1">
            <a:spLocks noChangeArrowheads="1"/>
          </p:cNvSpPr>
          <p:nvPr/>
        </p:nvSpPr>
        <p:spPr bwMode="auto">
          <a:xfrm>
            <a:off x="755576" y="908720"/>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es-CO" altLang="es-CO" sz="2400" b="1" dirty="0">
                <a:solidFill>
                  <a:schemeClr val="tx2"/>
                </a:solidFill>
                <a:latin typeface="+mj-lt"/>
                <a:ea typeface="+mj-ea"/>
                <a:cs typeface="+mj-cs"/>
              </a:rPr>
              <a:t>PROPIEDADES DE LAS REDES COMPLEJAS</a:t>
            </a:r>
          </a:p>
        </p:txBody>
      </p:sp>
      <p:grpSp>
        <p:nvGrpSpPr>
          <p:cNvPr id="9" name="Grupo 8"/>
          <p:cNvGrpSpPr/>
          <p:nvPr/>
        </p:nvGrpSpPr>
        <p:grpSpPr>
          <a:xfrm>
            <a:off x="251520" y="1556792"/>
            <a:ext cx="8712968" cy="4608512"/>
            <a:chOff x="251520" y="1556792"/>
            <a:chExt cx="8712968" cy="4608512"/>
          </a:xfrm>
        </p:grpSpPr>
        <p:grpSp>
          <p:nvGrpSpPr>
            <p:cNvPr id="7" name="Grupo 6"/>
            <p:cNvGrpSpPr/>
            <p:nvPr/>
          </p:nvGrpSpPr>
          <p:grpSpPr>
            <a:xfrm>
              <a:off x="2057400" y="1556792"/>
              <a:ext cx="4818856" cy="4104456"/>
              <a:chOff x="2057400" y="1556792"/>
              <a:chExt cx="5029200" cy="4608512"/>
            </a:xfrm>
          </p:grpSpPr>
          <p:pic>
            <p:nvPicPr>
              <p:cNvPr id="4" name="Imagen 3"/>
              <p:cNvPicPr>
                <a:picLocks noChangeAspect="1"/>
              </p:cNvPicPr>
              <p:nvPr/>
            </p:nvPicPr>
            <p:blipFill>
              <a:blip r:embed="rId2"/>
              <a:stretch>
                <a:fillRect/>
              </a:stretch>
            </p:blipFill>
            <p:spPr>
              <a:xfrm>
                <a:off x="2057400" y="1907629"/>
                <a:ext cx="5029200" cy="4257675"/>
              </a:xfrm>
              <a:prstGeom prst="rect">
                <a:avLst/>
              </a:prstGeom>
            </p:spPr>
          </p:pic>
          <p:sp>
            <p:nvSpPr>
              <p:cNvPr id="6" name="CuadroTexto 5"/>
              <p:cNvSpPr txBox="1"/>
              <p:nvPr/>
            </p:nvSpPr>
            <p:spPr>
              <a:xfrm>
                <a:off x="3482736" y="1556792"/>
                <a:ext cx="2204450" cy="369332"/>
              </a:xfrm>
              <a:prstGeom prst="rect">
                <a:avLst/>
              </a:prstGeom>
              <a:noFill/>
            </p:spPr>
            <p:txBody>
              <a:bodyPr wrap="none" rtlCol="0">
                <a:spAutoFit/>
              </a:bodyPr>
              <a:lstStyle/>
              <a:p>
                <a:r>
                  <a:rPr lang="es-ES_tradnl" b="1" dirty="0" smtClean="0"/>
                  <a:t>Grafo Completo</a:t>
                </a:r>
                <a:endParaRPr lang="es-ES_tradnl" b="1" dirty="0"/>
              </a:p>
            </p:txBody>
          </p:sp>
        </p:grpSp>
        <p:sp>
          <p:nvSpPr>
            <p:cNvPr id="8" name="CuadroTexto 7"/>
            <p:cNvSpPr txBox="1"/>
            <p:nvPr/>
          </p:nvSpPr>
          <p:spPr>
            <a:xfrm>
              <a:off x="251520" y="5703639"/>
              <a:ext cx="8712968" cy="461665"/>
            </a:xfrm>
            <a:prstGeom prst="rect">
              <a:avLst/>
            </a:prstGeom>
            <a:noFill/>
          </p:spPr>
          <p:txBody>
            <a:bodyPr wrap="square" rtlCol="0">
              <a:spAutoFit/>
            </a:bodyPr>
            <a:lstStyle/>
            <a:p>
              <a:r>
                <a:rPr lang="es-ES_tradnl" sz="800" dirty="0" smtClean="0"/>
                <a:t>Tomado de: https</a:t>
              </a:r>
              <a:r>
                <a:rPr lang="es-ES_tradnl" sz="800" dirty="0"/>
                <a:t>://www.google.com/url?sa=i&amp;url=http%3A%2F%2Fgrafosestructuradedatos.blogspot.com%2F2015%2F01%2Fgrafos-particulares.html&amp;psig=AOvVaw3j3zVD9Srrz6hmwKuqVLw7&amp;ust=1653662623551000&amp;source=images&amp;cd=vfe&amp;ved=0CAwQjRxqFwoTCNCn6ruz_fcCFQAAAAAdAAAAABAK</a:t>
              </a:r>
              <a:endParaRPr lang="es-ES_tradnl" dirty="0"/>
            </a:p>
          </p:txBody>
        </p:sp>
      </p:grpSp>
    </p:spTree>
    <p:extLst>
      <p:ext uri="{BB962C8B-B14F-4D97-AF65-F5344CB8AC3E}">
        <p14:creationId xmlns:p14="http://schemas.microsoft.com/office/powerpoint/2010/main" val="1930517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CuadroTexto"/>
          <p:cNvSpPr txBox="1">
            <a:spLocks noChangeArrowheads="1"/>
          </p:cNvSpPr>
          <p:nvPr/>
        </p:nvSpPr>
        <p:spPr bwMode="auto">
          <a:xfrm>
            <a:off x="1403648" y="365755"/>
            <a:ext cx="43924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es-CO" altLang="es-CO" sz="2400" b="1" dirty="0">
                <a:solidFill>
                  <a:schemeClr val="tx2"/>
                </a:solidFill>
                <a:latin typeface="+mj-lt"/>
                <a:ea typeface="+mj-ea"/>
                <a:cs typeface="+mj-cs"/>
              </a:rPr>
              <a:t>PROPIEDADES DE LAS REDES COMPLEJAS</a:t>
            </a:r>
          </a:p>
        </p:txBody>
      </p:sp>
      <p:sp>
        <p:nvSpPr>
          <p:cNvPr id="10" name="CuadroTexto 9"/>
          <p:cNvSpPr txBox="1"/>
          <p:nvPr/>
        </p:nvSpPr>
        <p:spPr>
          <a:xfrm>
            <a:off x="3048699" y="1187460"/>
            <a:ext cx="1595309" cy="369332"/>
          </a:xfrm>
          <a:prstGeom prst="rect">
            <a:avLst/>
          </a:prstGeom>
          <a:noFill/>
        </p:spPr>
        <p:txBody>
          <a:bodyPr wrap="none" rtlCol="0">
            <a:spAutoFit/>
          </a:bodyPr>
          <a:lstStyle/>
          <a:p>
            <a:r>
              <a:rPr lang="es-ES_tradnl" b="1" dirty="0" smtClean="0"/>
              <a:t>Grafo Ciclo</a:t>
            </a:r>
            <a:endParaRPr lang="es-ES_tradnl" b="1" dirty="0"/>
          </a:p>
        </p:txBody>
      </p:sp>
      <p:grpSp>
        <p:nvGrpSpPr>
          <p:cNvPr id="3" name="Grupo 2"/>
          <p:cNvGrpSpPr/>
          <p:nvPr/>
        </p:nvGrpSpPr>
        <p:grpSpPr>
          <a:xfrm>
            <a:off x="2483768" y="116632"/>
            <a:ext cx="6251401" cy="6112408"/>
            <a:chOff x="2483768" y="116632"/>
            <a:chExt cx="6251401" cy="6112408"/>
          </a:xfrm>
        </p:grpSpPr>
        <p:pic>
          <p:nvPicPr>
            <p:cNvPr id="2" name="Imagen 1"/>
            <p:cNvPicPr>
              <a:picLocks noChangeAspect="1"/>
            </p:cNvPicPr>
            <p:nvPr/>
          </p:nvPicPr>
          <p:blipFill>
            <a:blip r:embed="rId2"/>
            <a:stretch>
              <a:fillRect/>
            </a:stretch>
          </p:blipFill>
          <p:spPr>
            <a:xfrm>
              <a:off x="5796136" y="116632"/>
              <a:ext cx="2939033" cy="6112408"/>
            </a:xfrm>
            <a:prstGeom prst="rect">
              <a:avLst/>
            </a:prstGeom>
          </p:spPr>
        </p:pic>
        <p:sp>
          <p:nvSpPr>
            <p:cNvPr id="11" name="CuadroTexto 10"/>
            <p:cNvSpPr txBox="1"/>
            <p:nvPr/>
          </p:nvSpPr>
          <p:spPr>
            <a:xfrm>
              <a:off x="2483768" y="4581128"/>
              <a:ext cx="3168352" cy="215444"/>
            </a:xfrm>
            <a:prstGeom prst="rect">
              <a:avLst/>
            </a:prstGeom>
            <a:noFill/>
          </p:spPr>
          <p:txBody>
            <a:bodyPr wrap="square" rtlCol="0">
              <a:spAutoFit/>
            </a:bodyPr>
            <a:lstStyle/>
            <a:p>
              <a:r>
                <a:rPr lang="es-ES_tradnl" sz="800" dirty="0" smtClean="0"/>
                <a:t>Tomado </a:t>
              </a:r>
              <a:r>
                <a:rPr lang="es-ES_tradnl" sz="800" dirty="0"/>
                <a:t>de: </a:t>
              </a:r>
              <a:r>
                <a:rPr lang="es-ES_tradnl" sz="800" dirty="0">
                  <a:hlinkClick r:id="rId3"/>
                </a:rPr>
                <a:t>https://</a:t>
              </a:r>
              <a:r>
                <a:rPr lang="es-ES_tradnl" sz="800" dirty="0" smtClean="0">
                  <a:hlinkClick r:id="rId3"/>
                </a:rPr>
                <a:t>es.wikipedia.org/wiki/Grafo_ciclo</a:t>
              </a:r>
              <a:endParaRPr lang="es-ES_tradnl" dirty="0"/>
            </a:p>
          </p:txBody>
        </p:sp>
      </p:grpSp>
    </p:spTree>
    <p:extLst>
      <p:ext uri="{BB962C8B-B14F-4D97-AF65-F5344CB8AC3E}">
        <p14:creationId xmlns:p14="http://schemas.microsoft.com/office/powerpoint/2010/main" val="1185921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CuadroTexto"/>
          <p:cNvSpPr txBox="1">
            <a:spLocks noChangeArrowheads="1"/>
          </p:cNvSpPr>
          <p:nvPr/>
        </p:nvSpPr>
        <p:spPr bwMode="auto">
          <a:xfrm>
            <a:off x="899592" y="620688"/>
            <a:ext cx="7416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es-CO" altLang="es-CO" sz="2400" b="1" dirty="0">
                <a:solidFill>
                  <a:schemeClr val="tx2"/>
                </a:solidFill>
                <a:latin typeface="+mj-lt"/>
                <a:ea typeface="+mj-ea"/>
                <a:cs typeface="+mj-cs"/>
              </a:rPr>
              <a:t>PROPIEDADES DE LAS REDES COMPLEJAS</a:t>
            </a:r>
          </a:p>
        </p:txBody>
      </p:sp>
      <p:pic>
        <p:nvPicPr>
          <p:cNvPr id="4" name="Imagen 3"/>
          <p:cNvPicPr>
            <a:picLocks noChangeAspect="1"/>
          </p:cNvPicPr>
          <p:nvPr/>
        </p:nvPicPr>
        <p:blipFill>
          <a:blip r:embed="rId2"/>
          <a:stretch>
            <a:fillRect/>
          </a:stretch>
        </p:blipFill>
        <p:spPr>
          <a:xfrm>
            <a:off x="678941" y="1052736"/>
            <a:ext cx="7997515" cy="5076825"/>
          </a:xfrm>
          <a:prstGeom prst="rect">
            <a:avLst/>
          </a:prstGeom>
        </p:spPr>
      </p:pic>
      <p:sp>
        <p:nvSpPr>
          <p:cNvPr id="8" name="CuadroTexto 7"/>
          <p:cNvSpPr txBox="1"/>
          <p:nvPr/>
        </p:nvSpPr>
        <p:spPr>
          <a:xfrm>
            <a:off x="678940" y="6525344"/>
            <a:ext cx="4829163" cy="215444"/>
          </a:xfrm>
          <a:prstGeom prst="rect">
            <a:avLst/>
          </a:prstGeom>
          <a:noFill/>
        </p:spPr>
        <p:txBody>
          <a:bodyPr wrap="square" rtlCol="0">
            <a:spAutoFit/>
          </a:bodyPr>
          <a:lstStyle/>
          <a:p>
            <a:r>
              <a:rPr lang="es-ES_tradnl" sz="800" dirty="0" smtClean="0"/>
              <a:t>Tomado </a:t>
            </a:r>
            <a:r>
              <a:rPr lang="es-ES_tradnl" sz="800" dirty="0"/>
              <a:t>de: </a:t>
            </a:r>
            <a:r>
              <a:rPr lang="es-ES_tradnl" sz="800" dirty="0">
                <a:hlinkClick r:id="rId3"/>
              </a:rPr>
              <a:t>https://</a:t>
            </a:r>
            <a:r>
              <a:rPr lang="es-ES_tradnl" sz="800" dirty="0" smtClean="0">
                <a:hlinkClick r:id="rId3"/>
              </a:rPr>
              <a:t>www.kramirez.net/Discretas/Material/Presentaciones/Grafos.pdf</a:t>
            </a:r>
            <a:endParaRPr lang="es-ES_tradnl" dirty="0"/>
          </a:p>
        </p:txBody>
      </p:sp>
    </p:spTree>
    <p:extLst>
      <p:ext uri="{BB962C8B-B14F-4D97-AF65-F5344CB8AC3E}">
        <p14:creationId xmlns:p14="http://schemas.microsoft.com/office/powerpoint/2010/main" val="2240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1 CuadroTexto"/>
          <p:cNvSpPr txBox="1">
            <a:spLocks noChangeArrowheads="1"/>
          </p:cNvSpPr>
          <p:nvPr/>
        </p:nvSpPr>
        <p:spPr bwMode="auto">
          <a:xfrm>
            <a:off x="755576" y="908720"/>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es-CO" altLang="es-CO" sz="2400" b="1" dirty="0">
                <a:solidFill>
                  <a:schemeClr val="tx2"/>
                </a:solidFill>
                <a:latin typeface="+mj-lt"/>
                <a:ea typeface="+mj-ea"/>
                <a:cs typeface="+mj-cs"/>
              </a:rPr>
              <a:t>PROPIEDADES DE LAS REDES COMPLEJAS</a:t>
            </a:r>
          </a:p>
        </p:txBody>
      </p:sp>
      <p:sp>
        <p:nvSpPr>
          <p:cNvPr id="5" name="4 CuadroTexto"/>
          <p:cNvSpPr txBox="1">
            <a:spLocks noChangeArrowheads="1"/>
          </p:cNvSpPr>
          <p:nvPr/>
        </p:nvSpPr>
        <p:spPr bwMode="auto">
          <a:xfrm>
            <a:off x="611560" y="1556792"/>
            <a:ext cx="7992740"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pPr>
            <a:r>
              <a:rPr lang="es-CO" altLang="es-CO" sz="2200" dirty="0"/>
              <a:t>Distribución de grados P(k). Probabilidad de que un nodo escogido al azar tenga k vecinos o conexiones.</a:t>
            </a:r>
          </a:p>
          <a:p>
            <a:pPr algn="just">
              <a:spcBef>
                <a:spcPct val="0"/>
              </a:spcBef>
            </a:pPr>
            <a:r>
              <a:rPr lang="es-CO" altLang="es-CO" sz="2200" dirty="0"/>
              <a:t>Coeficiente de Agrupamiento. Presencia de conexiones entre vecinos más cercanos a un nodo.</a:t>
            </a:r>
          </a:p>
          <a:p>
            <a:pPr algn="just">
              <a:spcBef>
                <a:spcPct val="0"/>
              </a:spcBef>
            </a:pPr>
            <a:r>
              <a:rPr lang="es-CO" altLang="es-CO" sz="2200" dirty="0"/>
              <a:t>Transitividad. Presencia de un mayor número de triángulos en la red.</a:t>
            </a:r>
          </a:p>
          <a:p>
            <a:pPr algn="just">
              <a:spcBef>
                <a:spcPct val="0"/>
              </a:spcBef>
            </a:pPr>
            <a:r>
              <a:rPr lang="es-CO" altLang="es-CO" sz="2200" dirty="0"/>
              <a:t>La media Geodésica. Tiene que ver con la distancia más corta de un nodo a otro.</a:t>
            </a:r>
          </a:p>
          <a:p>
            <a:pPr algn="just">
              <a:spcBef>
                <a:spcPct val="0"/>
              </a:spcBef>
            </a:pPr>
            <a:r>
              <a:rPr lang="es-CO" altLang="es-CO" sz="2200" dirty="0"/>
              <a:t>Diámetro de la red. El máximo valor de las distancias más corta.</a:t>
            </a:r>
          </a:p>
          <a:p>
            <a:pPr algn="just">
              <a:spcBef>
                <a:spcPct val="0"/>
              </a:spcBef>
            </a:pPr>
            <a:r>
              <a:rPr lang="es-CO" altLang="es-CO" sz="2200" dirty="0"/>
              <a:t>Eficiencia. Capacidad de tráfico de la red.</a:t>
            </a:r>
          </a:p>
          <a:p>
            <a:pPr algn="just">
              <a:spcBef>
                <a:spcPct val="0"/>
              </a:spcBef>
            </a:pPr>
            <a:r>
              <a:rPr lang="es-CO" altLang="es-CO" sz="2200" dirty="0"/>
              <a:t>Medidas estándar de centralidad de un nodo: nodo de intermediación, grado del nodo y cercanía de un nodo.</a:t>
            </a:r>
          </a:p>
        </p:txBody>
      </p:sp>
    </p:spTree>
    <p:extLst>
      <p:ext uri="{BB962C8B-B14F-4D97-AF65-F5344CB8AC3E}">
        <p14:creationId xmlns:p14="http://schemas.microsoft.com/office/powerpoint/2010/main" val="2316963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1000"/>
                                        <p:tgtEl>
                                          <p:spTgt spid="5">
                                            <p:txEl>
                                              <p:pRg st="3" end="3"/>
                                            </p:txEl>
                                          </p:spTgt>
                                        </p:tgtEl>
                                      </p:cBhvr>
                                    </p:animEffect>
                                    <p:anim calcmode="lin" valueType="num">
                                      <p:cBhvr>
                                        <p:cTn id="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1000"/>
                                        <p:tgtEl>
                                          <p:spTgt spid="5">
                                            <p:txEl>
                                              <p:pRg st="4" end="4"/>
                                            </p:txEl>
                                          </p:spTgt>
                                        </p:tgtEl>
                                      </p:cBhvr>
                                    </p:animEffect>
                                    <p:anim calcmode="lin" valueType="num">
                                      <p:cBhvr>
                                        <p:cTn id="4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entr" presetSubtype="0" fill="hold" nodeType="clickEffect">
                                  <p:stCondLst>
                                    <p:cond delay="0"/>
                                  </p:stCondLst>
                                  <p:childTnLst>
                                    <p:set>
                                      <p:cBhvr>
                                        <p:cTn id="47" dur="1" fill="hold">
                                          <p:stCondLst>
                                            <p:cond delay="0"/>
                                          </p:stCondLst>
                                        </p:cTn>
                                        <p:tgtEl>
                                          <p:spTgt spid="5">
                                            <p:txEl>
                                              <p:pRg st="5" end="5"/>
                                            </p:txEl>
                                          </p:spTgt>
                                        </p:tgtEl>
                                        <p:attrNameLst>
                                          <p:attrName>style.visibility</p:attrName>
                                        </p:attrNameLst>
                                      </p:cBhvr>
                                      <p:to>
                                        <p:strVal val="visible"/>
                                      </p:to>
                                    </p:set>
                                    <p:animEffect transition="in" filter="fade">
                                      <p:cBhvr>
                                        <p:cTn id="48" dur="1000"/>
                                        <p:tgtEl>
                                          <p:spTgt spid="5">
                                            <p:txEl>
                                              <p:pRg st="5" end="5"/>
                                            </p:txEl>
                                          </p:spTgt>
                                        </p:tgtEl>
                                      </p:cBhvr>
                                    </p:animEffect>
                                    <p:anim calcmode="lin" valueType="num">
                                      <p:cBhvr>
                                        <p:cTn id="4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42" presetClass="entr" presetSubtype="0" fill="hold"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fade">
                                      <p:cBhvr>
                                        <p:cTn id="55" dur="1000"/>
                                        <p:tgtEl>
                                          <p:spTgt spid="5">
                                            <p:txEl>
                                              <p:pRg st="6" end="6"/>
                                            </p:txEl>
                                          </p:spTgt>
                                        </p:tgtEl>
                                      </p:cBhvr>
                                    </p:animEffect>
                                    <p:anim calcmode="lin" valueType="num">
                                      <p:cBhvr>
                                        <p:cTn id="5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737288" y="558757"/>
            <a:ext cx="7704856" cy="5534539"/>
            <a:chOff x="1403350" y="476250"/>
            <a:chExt cx="7705725" cy="5984875"/>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27125"/>
              <a:ext cx="7705725"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 CuadroTexto"/>
            <p:cNvSpPr txBox="1">
              <a:spLocks noChangeArrowheads="1"/>
            </p:cNvSpPr>
            <p:nvPr/>
          </p:nvSpPr>
          <p:spPr bwMode="auto">
            <a:xfrm>
              <a:off x="1403350" y="476250"/>
              <a:ext cx="7705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1800"/>
                <a:t>Clustering in complex directed networks by G. Fagiolo 2007</a:t>
              </a:r>
            </a:p>
          </p:txBody>
        </p:sp>
      </p:grpSp>
    </p:spTree>
    <p:extLst>
      <p:ext uri="{BB962C8B-B14F-4D97-AF65-F5344CB8AC3E}">
        <p14:creationId xmlns:p14="http://schemas.microsoft.com/office/powerpoint/2010/main" val="2234121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p:grpSp>
        <p:nvGrpSpPr>
          <p:cNvPr id="14" name="Grupo 13"/>
          <p:cNvGrpSpPr/>
          <p:nvPr/>
        </p:nvGrpSpPr>
        <p:grpSpPr>
          <a:xfrm>
            <a:off x="1231710" y="1700808"/>
            <a:ext cx="6696744" cy="2520280"/>
            <a:chOff x="-36512" y="3405994"/>
            <a:chExt cx="5711825" cy="1586694"/>
          </a:xfrm>
        </p:grpSpPr>
        <p:pic>
          <p:nvPicPr>
            <p:cNvPr id="16"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22" y="3405994"/>
              <a:ext cx="2952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Imagen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3448135"/>
              <a:ext cx="15843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uadroTexto 4"/>
            <p:cNvSpPr txBox="1">
              <a:spLocks noChangeArrowheads="1"/>
            </p:cNvSpPr>
            <p:nvPr/>
          </p:nvSpPr>
          <p:spPr bwMode="auto">
            <a:xfrm>
              <a:off x="-36512" y="4792663"/>
              <a:ext cx="5711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s-CO" sz="700" b="1" dirty="0"/>
                <a:t>Fuente:</a:t>
              </a:r>
              <a:r>
                <a:rPr lang="en-US" altLang="es-CO" sz="700" dirty="0"/>
                <a:t> Mathematical Structures For Computers Science. Judith L. </a:t>
              </a:r>
              <a:r>
                <a:rPr lang="en-US" altLang="es-CO" sz="700" dirty="0" err="1"/>
                <a:t>Gersting</a:t>
              </a:r>
              <a:r>
                <a:rPr lang="en-US" altLang="es-CO" sz="700" dirty="0"/>
                <a:t>, Fifth Edition, W. H. Freeman and Company</a:t>
              </a:r>
              <a:r>
                <a:rPr lang="es-CO" altLang="es-CO" sz="700" dirty="0"/>
                <a:t> </a:t>
              </a:r>
              <a:r>
                <a:rPr lang="en-US" altLang="es-CO" sz="700" dirty="0" err="1"/>
                <a:t>Octubre</a:t>
              </a:r>
              <a:r>
                <a:rPr lang="en-US" altLang="es-CO" sz="700" dirty="0"/>
                <a:t> de 2005</a:t>
              </a:r>
              <a:r>
                <a:rPr lang="en-US" altLang="es-CO" sz="600" dirty="0"/>
                <a:t>.</a:t>
              </a:r>
              <a:endParaRPr lang="es-ES_tradnl" altLang="es-CO" sz="1400" dirty="0"/>
            </a:p>
          </p:txBody>
        </p:sp>
      </p:grpSp>
      <p:sp>
        <p:nvSpPr>
          <p:cNvPr id="5" name="CuadroTexto 4"/>
          <p:cNvSpPr txBox="1"/>
          <p:nvPr/>
        </p:nvSpPr>
        <p:spPr>
          <a:xfrm>
            <a:off x="0" y="4359639"/>
            <a:ext cx="9144000" cy="1477328"/>
          </a:xfrm>
          <a:prstGeom prst="rect">
            <a:avLst/>
          </a:prstGeom>
          <a:noFill/>
        </p:spPr>
        <p:txBody>
          <a:bodyPr wrap="square" rtlCol="0">
            <a:spAutoFit/>
          </a:bodyPr>
          <a:lstStyle/>
          <a:p>
            <a:r>
              <a:rPr lang="es-ES_tradnl" sz="1500" dirty="0" smtClean="0"/>
              <a:t>La idea fundamental para encontrar patrones es poder implementar computacionalmente las propiedades de un grafo en un lenguaje de programación, para hacerlo se debe utilizar las representaciones matemáticas de un grafo, este caso se ilustrará con la matriz de adyacencia, queda el reto de hacer lo mismo pero con las otras representaciones matemáticas como la lista de adyacencia y la matriz de incidencia, encontrando ventajas y desventajas de usar una o la otra</a:t>
            </a:r>
            <a:r>
              <a:rPr lang="es-ES_tradnl" sz="1400" dirty="0" smtClean="0"/>
              <a:t>.</a:t>
            </a:r>
            <a:endParaRPr lang="es-ES_tradnl" sz="1400" dirty="0"/>
          </a:p>
        </p:txBody>
      </p:sp>
    </p:spTree>
    <p:extLst>
      <p:ext uri="{BB962C8B-B14F-4D97-AF65-F5344CB8AC3E}">
        <p14:creationId xmlns:p14="http://schemas.microsoft.com/office/powerpoint/2010/main" val="363019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CuadroTexto"/>
          <p:cNvSpPr txBox="1">
            <a:spLocks noChangeArrowheads="1"/>
          </p:cNvSpPr>
          <p:nvPr/>
        </p:nvSpPr>
        <p:spPr bwMode="auto">
          <a:xfrm>
            <a:off x="763732" y="915123"/>
            <a:ext cx="7632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CO" altLang="es-CO" sz="2400" b="1" dirty="0" smtClean="0">
                <a:solidFill>
                  <a:schemeClr val="tx2"/>
                </a:solidFill>
                <a:latin typeface="+mj-lt"/>
                <a:ea typeface="+mj-ea"/>
                <a:cs typeface="+mj-cs"/>
              </a:rPr>
              <a:t>REPRESENTACIONES DE UN GRAFO</a:t>
            </a:r>
            <a:endParaRPr lang="es-CO" altLang="es-CO" sz="2400" b="1" dirty="0">
              <a:solidFill>
                <a:schemeClr val="tx2"/>
              </a:solidFill>
              <a:latin typeface="+mj-lt"/>
              <a:ea typeface="+mj-ea"/>
              <a:cs typeface="+mj-cs"/>
            </a:endParaRPr>
          </a:p>
        </p:txBody>
      </p:sp>
      <mc:AlternateContent xmlns:mc="http://schemas.openxmlformats.org/markup-compatibility/2006" xmlns:a14="http://schemas.microsoft.com/office/drawing/2010/main">
        <mc:Choice Requires="a14">
          <p:sp>
            <p:nvSpPr>
              <p:cNvPr id="5" name="CuadroTexto 4"/>
              <p:cNvSpPr txBox="1"/>
              <p:nvPr/>
            </p:nvSpPr>
            <p:spPr>
              <a:xfrm>
                <a:off x="0" y="4149080"/>
                <a:ext cx="9144000" cy="1938992"/>
              </a:xfrm>
              <a:prstGeom prst="rect">
                <a:avLst/>
              </a:prstGeom>
              <a:noFill/>
            </p:spPr>
            <p:txBody>
              <a:bodyPr wrap="square" rtlCol="0">
                <a:spAutoFit/>
              </a:bodyPr>
              <a:lstStyle/>
              <a:p>
                <a:r>
                  <a:rPr lang="es-ES_tradnl" sz="1500" dirty="0" smtClean="0"/>
                  <a:t>El grafo de la figura 5.3, es no dirigido, tiene un </a:t>
                </a:r>
                <a:r>
                  <a:rPr lang="es-ES_tradnl" sz="1500" dirty="0" err="1" smtClean="0"/>
                  <a:t>loop</a:t>
                </a:r>
                <a:r>
                  <a:rPr lang="es-ES_tradnl" sz="1500" dirty="0" smtClean="0"/>
                  <a:t> en el nodo 2, arcos paralelos entre los nodos 1 y 2 (</a:t>
                </a:r>
                <a14:m>
                  <m:oMath xmlns:m="http://schemas.openxmlformats.org/officeDocument/2006/math">
                    <m:sSub>
                      <m:sSubPr>
                        <m:ctrlPr>
                          <a:rPr lang="es-ES_tradnl" sz="1500" i="1" smtClean="0">
                            <a:latin typeface="Cambria Math" panose="02040503050406030204" pitchFamily="18" charset="0"/>
                          </a:rPr>
                        </m:ctrlPr>
                      </m:sSubPr>
                      <m:e>
                        <m:r>
                          <a:rPr lang="es-ES" sz="1500" b="0" i="1" smtClean="0">
                            <a:latin typeface="Cambria Math" panose="02040503050406030204" pitchFamily="18" charset="0"/>
                          </a:rPr>
                          <m:t>𝑎</m:t>
                        </m:r>
                      </m:e>
                      <m:sub>
                        <m:r>
                          <a:rPr lang="es-ES" sz="1500" b="0" i="1" smtClean="0">
                            <a:latin typeface="Cambria Math" panose="02040503050406030204" pitchFamily="18" charset="0"/>
                          </a:rPr>
                          <m:t>1</m:t>
                        </m:r>
                      </m:sub>
                    </m:sSub>
                    <m:r>
                      <a:rPr lang="es-ES" sz="1500" b="0" i="1" smtClean="0">
                        <a:latin typeface="Cambria Math" panose="02040503050406030204" pitchFamily="18" charset="0"/>
                      </a:rPr>
                      <m:t>, </m:t>
                    </m:r>
                    <m:sSub>
                      <m:sSubPr>
                        <m:ctrlPr>
                          <a:rPr lang="es-ES" sz="1500" b="0" i="1" smtClean="0">
                            <a:latin typeface="Cambria Math" panose="02040503050406030204" pitchFamily="18" charset="0"/>
                          </a:rPr>
                        </m:ctrlPr>
                      </m:sSubPr>
                      <m:e>
                        <m:r>
                          <a:rPr lang="es-ES" sz="1500" b="0" i="1" smtClean="0">
                            <a:latin typeface="Cambria Math" panose="02040503050406030204" pitchFamily="18" charset="0"/>
                          </a:rPr>
                          <m:t>𝑎</m:t>
                        </m:r>
                      </m:e>
                      <m:sub>
                        <m:r>
                          <a:rPr lang="es-ES" sz="1500" b="0" i="1" smtClean="0">
                            <a:latin typeface="Cambria Math" panose="02040503050406030204" pitchFamily="18" charset="0"/>
                          </a:rPr>
                          <m:t>2</m:t>
                        </m:r>
                      </m:sub>
                    </m:sSub>
                  </m:oMath>
                </a14:m>
                <a:r>
                  <a:rPr lang="es-ES_tradnl" sz="1500" dirty="0" smtClean="0"/>
                  <a:t>), entre los nodos 1, 2 y 3 hay un triangulo que representa la propiedad transitiva, tiene un nodo aislado, el número 5, el grado del nodo 1 es 3.</a:t>
                </a:r>
              </a:p>
              <a:p>
                <a:endParaRPr lang="es-ES_tradnl" sz="1500" dirty="0"/>
              </a:p>
              <a:p>
                <a:r>
                  <a:rPr lang="es-ES_tradnl" sz="1500" dirty="0" smtClean="0"/>
                  <a:t>La pregunta importante es la siguiente.</a:t>
                </a:r>
              </a:p>
              <a:p>
                <a:endParaRPr lang="es-ES_tradnl" sz="1500" dirty="0"/>
              </a:p>
              <a:p>
                <a:r>
                  <a:rPr lang="es-ES_tradnl" sz="1500" dirty="0" smtClean="0"/>
                  <a:t>Todas estas propiedades se pueden encontrar desde el ojo humano, ósea mera observación. Pero, ¿Cómo hacerlo desde la maquina con un lenguaje de programación?</a:t>
                </a:r>
                <a:endParaRPr lang="es-ES_tradnl" sz="15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0" y="4149080"/>
                <a:ext cx="9144000" cy="1938992"/>
              </a:xfrm>
              <a:prstGeom prst="rect">
                <a:avLst/>
              </a:prstGeom>
              <a:blipFill>
                <a:blip r:embed="rId3"/>
                <a:stretch>
                  <a:fillRect l="-267" t="-629" b="-2830"/>
                </a:stretch>
              </a:blipFill>
            </p:spPr>
            <p:txBody>
              <a:bodyPr/>
              <a:lstStyle/>
              <a:p>
                <a:r>
                  <a:rPr lang="es-ES_tradnl">
                    <a:noFill/>
                  </a:rPr>
                  <a:t> </a:t>
                </a:r>
              </a:p>
            </p:txBody>
          </p:sp>
        </mc:Fallback>
      </mc:AlternateContent>
      <p:grpSp>
        <p:nvGrpSpPr>
          <p:cNvPr id="3" name="Grupo 2"/>
          <p:cNvGrpSpPr/>
          <p:nvPr/>
        </p:nvGrpSpPr>
        <p:grpSpPr>
          <a:xfrm>
            <a:off x="404667" y="1628800"/>
            <a:ext cx="8343797" cy="2520280"/>
            <a:chOff x="179512" y="1700808"/>
            <a:chExt cx="8343797" cy="2520280"/>
          </a:xfrm>
        </p:grpSpPr>
        <p:grpSp>
          <p:nvGrpSpPr>
            <p:cNvPr id="14" name="Grupo 13"/>
            <p:cNvGrpSpPr/>
            <p:nvPr/>
          </p:nvGrpSpPr>
          <p:grpSpPr>
            <a:xfrm>
              <a:off x="179512" y="1700808"/>
              <a:ext cx="6696744" cy="2520280"/>
              <a:chOff x="-36512" y="3405994"/>
              <a:chExt cx="5711825" cy="1586694"/>
            </a:xfrm>
          </p:grpSpPr>
          <p:pic>
            <p:nvPicPr>
              <p:cNvPr id="16" name="Imagen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522" y="3405994"/>
                <a:ext cx="2952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uadroTexto 4"/>
              <p:cNvSpPr txBox="1">
                <a:spLocks noChangeArrowheads="1"/>
              </p:cNvSpPr>
              <p:nvPr/>
            </p:nvSpPr>
            <p:spPr bwMode="auto">
              <a:xfrm>
                <a:off x="-36512" y="4792663"/>
                <a:ext cx="5711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s-CO" sz="700" b="1" dirty="0"/>
                  <a:t>Fuente:</a:t>
                </a:r>
                <a:r>
                  <a:rPr lang="en-US" altLang="es-CO" sz="700" dirty="0"/>
                  <a:t> Mathematical Structures For Computers Science. Judith L. </a:t>
                </a:r>
                <a:r>
                  <a:rPr lang="en-US" altLang="es-CO" sz="700" dirty="0" err="1"/>
                  <a:t>Gersting</a:t>
                </a:r>
                <a:r>
                  <a:rPr lang="en-US" altLang="es-CO" sz="700" dirty="0"/>
                  <a:t>, Fifth Edition, W. H. Freeman and Company</a:t>
                </a:r>
                <a:r>
                  <a:rPr lang="es-CO" altLang="es-CO" sz="700" dirty="0"/>
                  <a:t> </a:t>
                </a:r>
                <a:r>
                  <a:rPr lang="en-US" altLang="es-CO" sz="700" dirty="0" err="1"/>
                  <a:t>Octubre</a:t>
                </a:r>
                <a:r>
                  <a:rPr lang="en-US" altLang="es-CO" sz="700" dirty="0"/>
                  <a:t> de 2005</a:t>
                </a:r>
                <a:r>
                  <a:rPr lang="en-US" altLang="es-CO" sz="600" dirty="0"/>
                  <a:t>.</a:t>
                </a:r>
                <a:endParaRPr lang="es-ES_tradnl" altLang="es-CO" sz="1400" dirty="0"/>
              </a:p>
            </p:txBody>
          </p:sp>
        </p:grpSp>
        <mc:AlternateContent xmlns:mc="http://schemas.openxmlformats.org/markup-compatibility/2006">
          <mc:Choice xmlns:a14="http://schemas.microsoft.com/office/drawing/2010/main" Requires="a14">
            <p:sp>
              <p:nvSpPr>
                <p:cNvPr id="2" name="Rectángulo 1"/>
                <p:cNvSpPr/>
                <p:nvPr/>
              </p:nvSpPr>
              <p:spPr>
                <a:xfrm>
                  <a:off x="5229202" y="1806063"/>
                  <a:ext cx="3294107" cy="14452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ES_tradnl" i="1">
                            <a:latin typeface="Cambria Math" panose="02040503050406030204" pitchFamily="18" charset="0"/>
                          </a:rPr>
                          <m:t>𝐴</m:t>
                        </m:r>
                        <m:r>
                          <a:rPr lang="es-ES_tradnl" i="0">
                            <a:latin typeface="Cambria Math" panose="02040503050406030204" pitchFamily="18" charset="0"/>
                          </a:rPr>
                          <m:t>=</m:t>
                        </m:r>
                        <m:sSub>
                          <m:sSubPr>
                            <m:ctrlPr>
                              <a:rPr lang="es-ES_tradnl" i="1">
                                <a:latin typeface="Cambria Math" panose="02040503050406030204" pitchFamily="18" charset="0"/>
                              </a:rPr>
                            </m:ctrlPr>
                          </m:sSubPr>
                          <m:e>
                            <m:d>
                              <m:dPr>
                                <m:ctrlPr>
                                  <a:rPr lang="es-ES_tradnl" i="1">
                                    <a:latin typeface="Cambria Math" panose="02040503050406030204" pitchFamily="18" charset="0"/>
                                  </a:rPr>
                                </m:ctrlPr>
                              </m:dPr>
                              <m:e>
                                <m:m>
                                  <m:mPr>
                                    <m:mcs>
                                      <m:mc>
                                        <m:mcPr>
                                          <m:count m:val="6"/>
                                          <m:mcJc m:val="center"/>
                                        </m:mcPr>
                                      </m:mc>
                                    </m:mcs>
                                    <m:ctrlPr>
                                      <a:rPr lang="es-ES_tradnl" i="1">
                                        <a:latin typeface="Cambria Math" panose="02040503050406030204" pitchFamily="18" charset="0"/>
                                      </a:rPr>
                                    </m:ctrlPr>
                                  </m:mPr>
                                  <m:mr>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0</m:t>
                                      </m:r>
                                    </m:e>
                                  </m:mr>
                                  <m:mr>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0</m:t>
                                      </m:r>
                                    </m:e>
                                    <m:e>
                                      <m:r>
                                        <a:rPr lang="es-ES_tradnl" i="0">
                                          <a:latin typeface="Cambria Math" panose="02040503050406030204" pitchFamily="18" charset="0"/>
                                        </a:rPr>
                                        <m:t>0</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e>
                                      <m:r>
                                        <a:rPr lang="es-ES_tradnl" i="0">
                                          <a:latin typeface="Cambria Math" panose="02040503050406030204" pitchFamily="18" charset="0"/>
                                        </a:rPr>
                                        <m:t>1</m:t>
                                      </m:r>
                                    </m:e>
                                    <m:e>
                                      <m:r>
                                        <a:rPr lang="es-ES_tradnl" i="0">
                                          <a:latin typeface="Cambria Math" panose="02040503050406030204" pitchFamily="18" charset="0"/>
                                        </a:rPr>
                                        <m:t>1</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1</m:t>
                                      </m:r>
                                    </m:e>
                                  </m:mr>
                                  <m:mr>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e>
                                      <m:r>
                                        <a:rPr lang="es-ES_tradnl" i="0">
                                          <a:latin typeface="Cambria Math" panose="02040503050406030204" pitchFamily="18" charset="0"/>
                                        </a:rPr>
                                        <m:t>0</m:t>
                                      </m:r>
                                    </m:e>
                                  </m:mr>
                                </m:m>
                              </m:e>
                            </m:d>
                          </m:e>
                          <m:sub>
                            <m:r>
                              <a:rPr lang="es-ES_tradnl" i="0">
                                <a:latin typeface="Cambria Math" panose="02040503050406030204" pitchFamily="18" charset="0"/>
                              </a:rPr>
                              <m:t>5</m:t>
                            </m:r>
                            <m:r>
                              <a:rPr lang="es-ES_tradnl" i="1">
                                <a:latin typeface="Cambria Math" panose="02040503050406030204" pitchFamily="18" charset="0"/>
                              </a:rPr>
                              <m:t>𝑥</m:t>
                            </m:r>
                            <m:r>
                              <a:rPr lang="es-ES_tradnl" i="0">
                                <a:latin typeface="Cambria Math" panose="02040503050406030204" pitchFamily="18" charset="0"/>
                              </a:rPr>
                              <m:t>6</m:t>
                            </m:r>
                          </m:sub>
                        </m:sSub>
                      </m:oMath>
                    </m:oMathPara>
                  </a14:m>
                  <a:endParaRPr lang="es-ES_tradnl" dirty="0"/>
                </a:p>
              </p:txBody>
            </p:sp>
          </mc:Choice>
          <mc:Fallback>
            <p:sp>
              <p:nvSpPr>
                <p:cNvPr id="2" name="Rectángulo 1"/>
                <p:cNvSpPr>
                  <a:spLocks noRot="1" noChangeAspect="1" noMove="1" noResize="1" noEditPoints="1" noAdjustHandles="1" noChangeArrowheads="1" noChangeShapeType="1" noTextEdit="1"/>
                </p:cNvSpPr>
                <p:nvPr/>
              </p:nvSpPr>
              <p:spPr>
                <a:xfrm>
                  <a:off x="5229202" y="1806063"/>
                  <a:ext cx="3294107" cy="1445204"/>
                </a:xfrm>
                <a:prstGeom prst="rect">
                  <a:avLst/>
                </a:prstGeom>
                <a:blipFill>
                  <a:blip r:embed="rId5"/>
                  <a:stretch>
                    <a:fillRect/>
                  </a:stretch>
                </a:blipFill>
              </p:spPr>
              <p:txBody>
                <a:bodyPr/>
                <a:lstStyle/>
                <a:p>
                  <a:r>
                    <a:rPr lang="es-ES_tradnl">
                      <a:noFill/>
                    </a:rPr>
                    <a:t> </a:t>
                  </a:r>
                </a:p>
              </p:txBody>
            </p:sp>
          </mc:Fallback>
        </mc:AlternateContent>
        <p:sp>
          <p:nvSpPr>
            <p:cNvPr id="8" name="CuadroTexto 4"/>
            <p:cNvSpPr txBox="1">
              <a:spLocks noChangeArrowheads="1"/>
            </p:cNvSpPr>
            <p:nvPr/>
          </p:nvSpPr>
          <p:spPr bwMode="auto">
            <a:xfrm>
              <a:off x="5945183" y="3314583"/>
              <a:ext cx="2204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CO" sz="1000" b="1" dirty="0" smtClean="0"/>
                <a:t>Matriz de </a:t>
              </a:r>
              <a:r>
                <a:rPr lang="es-ES_tradnl" altLang="es-CO" sz="1000" b="1" dirty="0" smtClean="0"/>
                <a:t>Incidencia del </a:t>
              </a:r>
              <a:r>
                <a:rPr lang="es-ES_tradnl" altLang="es-CO" sz="1000" b="1" dirty="0" smtClean="0"/>
                <a:t>Grafo</a:t>
              </a:r>
              <a:endParaRPr lang="es-ES_tradnl" altLang="es-CO" sz="2000" dirty="0"/>
            </a:p>
          </p:txBody>
        </p:sp>
      </p:grpSp>
    </p:spTree>
    <p:extLst>
      <p:ext uri="{BB962C8B-B14F-4D97-AF65-F5344CB8AC3E}">
        <p14:creationId xmlns:p14="http://schemas.microsoft.com/office/powerpoint/2010/main" val="2576135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Eclipse">
  <a:themeElements>
    <a:clrScheme name="Eclipse 11">
      <a:dk1>
        <a:srgbClr val="000000"/>
      </a:dk1>
      <a:lt1>
        <a:srgbClr val="FFFFFF"/>
      </a:lt1>
      <a:dk2>
        <a:srgbClr val="003399"/>
      </a:dk2>
      <a:lt2>
        <a:srgbClr val="5F5F5F"/>
      </a:lt2>
      <a:accent1>
        <a:srgbClr val="99CCFF"/>
      </a:accent1>
      <a:accent2>
        <a:srgbClr val="66CCFF"/>
      </a:accent2>
      <a:accent3>
        <a:srgbClr val="FFFFFF"/>
      </a:accent3>
      <a:accent4>
        <a:srgbClr val="000000"/>
      </a:accent4>
      <a:accent5>
        <a:srgbClr val="CAE2FF"/>
      </a:accent5>
      <a:accent6>
        <a:srgbClr val="5CB9E7"/>
      </a:accent6>
      <a:hlink>
        <a:srgbClr val="3399FF"/>
      </a:hlink>
      <a:folHlink>
        <a:srgbClr val="99CCFF"/>
      </a:folHlink>
    </a:clrScheme>
    <a:fontScheme name="Eclips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
      <a:clrScheme name="Eclipse 11">
        <a:dk1>
          <a:srgbClr val="000000"/>
        </a:dk1>
        <a:lt1>
          <a:srgbClr val="FFFFFF"/>
        </a:lt1>
        <a:dk2>
          <a:srgbClr val="003399"/>
        </a:dk2>
        <a:lt2>
          <a:srgbClr val="5F5F5F"/>
        </a:lt2>
        <a:accent1>
          <a:srgbClr val="99CCFF"/>
        </a:accent1>
        <a:accent2>
          <a:srgbClr val="66CCFF"/>
        </a:accent2>
        <a:accent3>
          <a:srgbClr val="FFFFFF"/>
        </a:accent3>
        <a:accent4>
          <a:srgbClr val="000000"/>
        </a:accent4>
        <a:accent5>
          <a:srgbClr val="CAE2FF"/>
        </a:accent5>
        <a:accent6>
          <a:srgbClr val="5CB9E7"/>
        </a:accent6>
        <a:hlink>
          <a:srgbClr val="3399FF"/>
        </a:hlink>
        <a:folHlink>
          <a:srgbClr val="99CCFF"/>
        </a:folHlink>
      </a:clrScheme>
      <a:clrMap bg1="lt1" tx1="dk1" bg2="lt2" tx2="dk2" accent1="accent1" accent2="accent2" accent3="accent3" accent4="accent4" accent5="accent5" accent6="accent6" hlink="hlink" folHlink="folHlink"/>
    </a:extraClrScheme>
    <a:extraClrScheme>
      <a:clrScheme name="Eclipse 12">
        <a:dk1>
          <a:srgbClr val="000000"/>
        </a:dk1>
        <a:lt1>
          <a:srgbClr val="FFFFFF"/>
        </a:lt1>
        <a:dk2>
          <a:srgbClr val="003399"/>
        </a:dk2>
        <a:lt2>
          <a:srgbClr val="5F5F5F"/>
        </a:lt2>
        <a:accent1>
          <a:srgbClr val="99CCFF"/>
        </a:accent1>
        <a:accent2>
          <a:srgbClr val="66CCFF"/>
        </a:accent2>
        <a:accent3>
          <a:srgbClr val="FFFFFF"/>
        </a:accent3>
        <a:accent4>
          <a:srgbClr val="000000"/>
        </a:accent4>
        <a:accent5>
          <a:srgbClr val="CAE2FF"/>
        </a:accent5>
        <a:accent6>
          <a:srgbClr val="5CB9E7"/>
        </a:accent6>
        <a:hlink>
          <a:srgbClr val="99FF99"/>
        </a:hlink>
        <a:folHlink>
          <a:srgbClr val="CCCC00"/>
        </a:folHlink>
      </a:clrScheme>
      <a:clrMap bg1="lt1" tx1="dk1" bg2="lt2" tx2="dk2" accent1="accent1" accent2="accent2" accent3="accent3" accent4="accent4" accent5="accent5" accent6="accent6" hlink="hlink" folHlink="folHlink"/>
    </a:extraClrScheme>
    <a:extraClrScheme>
      <a:clrScheme name="Eclipse 13">
        <a:dk1>
          <a:srgbClr val="000000"/>
        </a:dk1>
        <a:lt1>
          <a:srgbClr val="FFFFFF"/>
        </a:lt1>
        <a:dk2>
          <a:srgbClr val="003399"/>
        </a:dk2>
        <a:lt2>
          <a:srgbClr val="5F5F5F"/>
        </a:lt2>
        <a:accent1>
          <a:srgbClr val="99CC00"/>
        </a:accent1>
        <a:accent2>
          <a:srgbClr val="66CCFF"/>
        </a:accent2>
        <a:accent3>
          <a:srgbClr val="FFFFFF"/>
        </a:accent3>
        <a:accent4>
          <a:srgbClr val="000000"/>
        </a:accent4>
        <a:accent5>
          <a:srgbClr val="CAE2AA"/>
        </a:accent5>
        <a:accent6>
          <a:srgbClr val="5CB9E7"/>
        </a:accent6>
        <a:hlink>
          <a:srgbClr val="99FF99"/>
        </a:hlink>
        <a:folHlink>
          <a:srgbClr val="CCCC00"/>
        </a:folHlink>
      </a:clrScheme>
      <a:clrMap bg1="lt1" tx1="dk1" bg2="lt2" tx2="dk2" accent1="accent1" accent2="accent2" accent3="accent3" accent4="accent4" accent5="accent5" accent6="accent6" hlink="hlink" folHlink="folHlink"/>
    </a:extraClrScheme>
    <a:extraClrScheme>
      <a:clrScheme name="Eclipse 14">
        <a:dk1>
          <a:srgbClr val="000000"/>
        </a:dk1>
        <a:lt1>
          <a:srgbClr val="FFFFFF"/>
        </a:lt1>
        <a:dk2>
          <a:srgbClr val="003399"/>
        </a:dk2>
        <a:lt2>
          <a:srgbClr val="5F5F5F"/>
        </a:lt2>
        <a:accent1>
          <a:srgbClr val="99CC00"/>
        </a:accent1>
        <a:accent2>
          <a:srgbClr val="66CCFF"/>
        </a:accent2>
        <a:accent3>
          <a:srgbClr val="FFFFFF"/>
        </a:accent3>
        <a:accent4>
          <a:srgbClr val="000000"/>
        </a:accent4>
        <a:accent5>
          <a:srgbClr val="CAE2AA"/>
        </a:accent5>
        <a:accent6>
          <a:srgbClr val="5CB9E7"/>
        </a:accent6>
        <a:hlink>
          <a:srgbClr val="CCFFCC"/>
        </a:hlink>
        <a:folHlink>
          <a:srgbClr val="CCCC00"/>
        </a:folHlink>
      </a:clrScheme>
      <a:clrMap bg1="lt1" tx1="dk1" bg2="lt2" tx2="dk2" accent1="accent1" accent2="accent2" accent3="accent3" accent4="accent4" accent5="accent5" accent6="accent6" hlink="hlink" folHlink="folHlink"/>
    </a:extraClrScheme>
    <a:extraClrScheme>
      <a:clrScheme name="Eclipse 15">
        <a:dk1>
          <a:srgbClr val="000000"/>
        </a:dk1>
        <a:lt1>
          <a:srgbClr val="FFFFFF"/>
        </a:lt1>
        <a:dk2>
          <a:srgbClr val="003399"/>
        </a:dk2>
        <a:lt2>
          <a:srgbClr val="5F5F5F"/>
        </a:lt2>
        <a:accent1>
          <a:srgbClr val="99CC00"/>
        </a:accent1>
        <a:accent2>
          <a:srgbClr val="00CC99"/>
        </a:accent2>
        <a:accent3>
          <a:srgbClr val="FFFFFF"/>
        </a:accent3>
        <a:accent4>
          <a:srgbClr val="000000"/>
        </a:accent4>
        <a:accent5>
          <a:srgbClr val="CAE2AA"/>
        </a:accent5>
        <a:accent6>
          <a:srgbClr val="00B98A"/>
        </a:accent6>
        <a:hlink>
          <a:srgbClr val="CCFFCC"/>
        </a:hlink>
        <a:folHlink>
          <a:srgbClr val="CCCC00"/>
        </a:folHlink>
      </a:clrScheme>
      <a:clrMap bg1="lt1" tx1="dk1" bg2="lt2" tx2="dk2" accent1="accent1" accent2="accent2" accent3="accent3" accent4="accent4" accent5="accent5" accent6="accent6" hlink="hlink" folHlink="folHlink"/>
    </a:extraClrScheme>
    <a:extraClrScheme>
      <a:clrScheme name="Eclipse 16">
        <a:dk1>
          <a:srgbClr val="000000"/>
        </a:dk1>
        <a:lt1>
          <a:srgbClr val="FFFFFF"/>
        </a:lt1>
        <a:dk2>
          <a:srgbClr val="003399"/>
        </a:dk2>
        <a:lt2>
          <a:srgbClr val="5F5F5F"/>
        </a:lt2>
        <a:accent1>
          <a:srgbClr val="FFCCFF"/>
        </a:accent1>
        <a:accent2>
          <a:srgbClr val="FF99FF"/>
        </a:accent2>
        <a:accent3>
          <a:srgbClr val="FFFFFF"/>
        </a:accent3>
        <a:accent4>
          <a:srgbClr val="000000"/>
        </a:accent4>
        <a:accent5>
          <a:srgbClr val="FFE2FF"/>
        </a:accent5>
        <a:accent6>
          <a:srgbClr val="E78AE7"/>
        </a:accent6>
        <a:hlink>
          <a:srgbClr val="FF99CC"/>
        </a:hlink>
        <a:folHlink>
          <a:srgbClr val="FF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Eclipse</Template>
  <TotalTime>3268</TotalTime>
  <Words>2585</Words>
  <Application>Microsoft Office PowerPoint</Application>
  <PresentationFormat>Presentación en pantalla (4:3)</PresentationFormat>
  <Paragraphs>198</Paragraphs>
  <Slides>24</Slides>
  <Notes>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24</vt:i4>
      </vt:variant>
    </vt:vector>
  </HeadingPairs>
  <TitlesOfParts>
    <vt:vector size="31" baseType="lpstr">
      <vt:lpstr>Arial</vt:lpstr>
      <vt:lpstr>Cambria Math</vt:lpstr>
      <vt:lpstr>Times New Roman</vt:lpstr>
      <vt:lpstr>Verdana</vt:lpstr>
      <vt:lpstr>Wingdings</vt:lpstr>
      <vt:lpstr>Eclipse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Dark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Alvaro Y Sofia</dc:creator>
  <cp:lastModifiedBy>Oswaldo Rodriguez Diaz</cp:lastModifiedBy>
  <cp:revision>476</cp:revision>
  <dcterms:created xsi:type="dcterms:W3CDTF">2006-05-13T20:38:03Z</dcterms:created>
  <dcterms:modified xsi:type="dcterms:W3CDTF">2022-05-26T15:44:34Z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TC010690503082</vt:lpwstr>
  </property>
</Properties>
</file>